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4">
  <p:sldMasterIdLst>
    <p:sldMasterId id="2147483657" r:id="rId1"/>
  </p:sldMasterIdLst>
  <p:notesMasterIdLst>
    <p:notesMasterId r:id="rId34"/>
  </p:notesMasterIdLst>
  <p:handoutMasterIdLst>
    <p:handoutMasterId r:id="rId35"/>
  </p:handoutMasterIdLst>
  <p:sldIdLst>
    <p:sldId id="1743" r:id="rId2"/>
    <p:sldId id="1993" r:id="rId3"/>
    <p:sldId id="2002" r:id="rId4"/>
    <p:sldId id="1994" r:id="rId5"/>
    <p:sldId id="1995" r:id="rId6"/>
    <p:sldId id="1996" r:id="rId7"/>
    <p:sldId id="1997" r:id="rId8"/>
    <p:sldId id="1998" r:id="rId9"/>
    <p:sldId id="1999" r:id="rId10"/>
    <p:sldId id="2000" r:id="rId11"/>
    <p:sldId id="2001" r:id="rId12"/>
    <p:sldId id="2005" r:id="rId13"/>
    <p:sldId id="2006" r:id="rId14"/>
    <p:sldId id="2007" r:id="rId15"/>
    <p:sldId id="2008" r:id="rId16"/>
    <p:sldId id="2011" r:id="rId17"/>
    <p:sldId id="2009" r:id="rId18"/>
    <p:sldId id="2010" r:id="rId19"/>
    <p:sldId id="2004" r:id="rId20"/>
    <p:sldId id="2012" r:id="rId21"/>
    <p:sldId id="2013" r:id="rId22"/>
    <p:sldId id="1939" r:id="rId23"/>
    <p:sldId id="1905" r:id="rId24"/>
    <p:sldId id="1952" r:id="rId25"/>
    <p:sldId id="2018" r:id="rId26"/>
    <p:sldId id="2019" r:id="rId27"/>
    <p:sldId id="2020" r:id="rId28"/>
    <p:sldId id="2021" r:id="rId29"/>
    <p:sldId id="2022" r:id="rId30"/>
    <p:sldId id="2023" r:id="rId31"/>
    <p:sldId id="2016" r:id="rId32"/>
    <p:sldId id="2017" r:id="rId33"/>
  </p:sldIdLst>
  <p:sldSz cx="9144000" cy="5143500" type="screen16x9"/>
  <p:notesSz cx="7099300" cy="10234613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F42D2F4-2279-4A7A-B24E-5DD0782C3C9C}">
          <p14:sldIdLst>
            <p14:sldId id="1743"/>
            <p14:sldId id="1993"/>
            <p14:sldId id="2002"/>
            <p14:sldId id="1994"/>
            <p14:sldId id="1995"/>
            <p14:sldId id="1996"/>
            <p14:sldId id="1997"/>
            <p14:sldId id="1998"/>
            <p14:sldId id="1999"/>
            <p14:sldId id="2000"/>
            <p14:sldId id="2001"/>
            <p14:sldId id="2005"/>
            <p14:sldId id="2006"/>
            <p14:sldId id="2007"/>
            <p14:sldId id="2008"/>
            <p14:sldId id="2011"/>
            <p14:sldId id="2009"/>
            <p14:sldId id="2010"/>
            <p14:sldId id="2004"/>
            <p14:sldId id="2012"/>
            <p14:sldId id="2013"/>
            <p14:sldId id="1939"/>
            <p14:sldId id="1905"/>
            <p14:sldId id="1952"/>
            <p14:sldId id="2018"/>
            <p14:sldId id="2019"/>
            <p14:sldId id="2020"/>
            <p14:sldId id="2021"/>
            <p14:sldId id="2022"/>
            <p14:sldId id="2023"/>
            <p14:sldId id="2016"/>
            <p14:sldId id="2017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2436" userDrawn="1">
          <p15:clr>
            <a:srgbClr val="A4A3A4"/>
          </p15:clr>
        </p15:guide>
        <p15:guide id="3" orient="horz" pos="214" userDrawn="1">
          <p15:clr>
            <a:srgbClr val="A4A3A4"/>
          </p15:clr>
        </p15:guide>
        <p15:guide id="4" orient="horz" pos="645" userDrawn="1">
          <p15:clr>
            <a:srgbClr val="A4A3A4"/>
          </p15:clr>
        </p15:guide>
        <p15:guide id="5" orient="horz" pos="758" userDrawn="1">
          <p15:clr>
            <a:srgbClr val="A4A3A4"/>
          </p15:clr>
        </p15:guide>
        <p15:guide id="6" pos="3198" userDrawn="1">
          <p15:clr>
            <a:srgbClr val="A4A3A4"/>
          </p15:clr>
        </p15:guide>
        <p15:guide id="7" pos="181" userDrawn="1">
          <p15:clr>
            <a:srgbClr val="A4A3A4"/>
          </p15:clr>
        </p15:guide>
        <p15:guide id="8" pos="5420">
          <p15:clr>
            <a:srgbClr val="A4A3A4"/>
          </p15:clr>
        </p15:guide>
        <p15:guide id="9" pos="5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4D4D4D"/>
    <a:srgbClr val="FF0000"/>
    <a:srgbClr val="4C88C4"/>
    <a:srgbClr val="6297CC"/>
    <a:srgbClr val="264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1" autoAdjust="0"/>
    <p:restoredTop sz="96026" autoAdjust="0"/>
  </p:normalViewPr>
  <p:slideViewPr>
    <p:cSldViewPr snapToGrid="0">
      <p:cViewPr varScale="1">
        <p:scale>
          <a:sx n="161" d="100"/>
          <a:sy n="161" d="100"/>
        </p:scale>
        <p:origin x="156" y="156"/>
      </p:cViewPr>
      <p:guideLst>
        <p:guide orient="horz" pos="2436"/>
        <p:guide orient="horz" pos="214"/>
        <p:guide orient="horz" pos="645"/>
        <p:guide orient="horz" pos="758"/>
        <p:guide pos="3198"/>
        <p:guide pos="181"/>
        <p:guide pos="5420"/>
        <p:guide pos="5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290"/>
    </p:cViewPr>
  </p:sorterViewPr>
  <p:notesViewPr>
    <p:cSldViewPr snapToGrid="0">
      <p:cViewPr varScale="1">
        <p:scale>
          <a:sx n="49" d="100"/>
          <a:sy n="49" d="100"/>
        </p:scale>
        <p:origin x="-2958" y="-102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138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0" tIns="47388" rIns="94780" bIns="47388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507" y="0"/>
            <a:ext cx="3077138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0" tIns="47388" rIns="94780" bIns="47388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674"/>
            <a:ext cx="3077138" cy="51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0" tIns="47388" rIns="94780" bIns="47388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507" y="9720674"/>
            <a:ext cx="3077138" cy="51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0" tIns="47388" rIns="94780" bIns="47388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35D5ADFF-B7F6-446A-BB5A-8EBF859180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0117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106980" cy="54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0" tIns="47388" rIns="94780" bIns="47388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2375" y="2"/>
            <a:ext cx="3106980" cy="54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0" tIns="47388" rIns="94780" bIns="47388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6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650" y="784225"/>
            <a:ext cx="6846888" cy="3851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6636" y="4872613"/>
            <a:ext cx="5176088" cy="4559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0" tIns="47388" rIns="94780" bIns="47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746864"/>
            <a:ext cx="3106980" cy="47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0" tIns="47388" rIns="94780" bIns="47388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2375" y="9746864"/>
            <a:ext cx="3106980" cy="47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0" tIns="47388" rIns="94780" bIns="47388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D0A9C66B-55F6-4BF0-9CC7-4142D749DA2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447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A9C66B-55F6-4BF0-9CC7-4142D749DA2E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34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auto"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800">
              <a:latin typeface="Arial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2494846"/>
            <a:ext cx="9144000" cy="2029529"/>
          </a:xfrm>
          <a:prstGeom prst="rect">
            <a:avLst/>
          </a:prstGeom>
          <a:solidFill>
            <a:srgbClr val="336699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177800" indent="-177800" algn="ctr">
              <a:defRPr/>
            </a:pPr>
            <a:endParaRPr lang="de-AT" sz="18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0" y="2494846"/>
            <a:ext cx="9144000" cy="2029529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800">
              <a:latin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688847"/>
            <a:ext cx="9036424" cy="473453"/>
          </a:xfrm>
          <a:prstGeom prst="rect">
            <a:avLst/>
          </a:prstGeom>
          <a:noFill/>
        </p:spPr>
        <p:txBody>
          <a:bodyPr lIns="288000"/>
          <a:lstStyle>
            <a:lvl1pPr algn="l">
              <a:defRPr sz="30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7" y="604660"/>
            <a:ext cx="3739313" cy="76691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5117" y="1642835"/>
            <a:ext cx="607328" cy="43677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57489" y="1700354"/>
            <a:ext cx="1234912" cy="3447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5834" y="1620610"/>
            <a:ext cx="515885" cy="51588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16743" y="1685363"/>
            <a:ext cx="1041272" cy="365246"/>
          </a:xfrm>
          <a:prstGeom prst="rect">
            <a:avLst/>
          </a:prstGeom>
        </p:spPr>
      </p:pic>
      <p:sp>
        <p:nvSpPr>
          <p:cNvPr id="22" name="Textplatzhalt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60713"/>
            <a:ext cx="9036424" cy="445824"/>
          </a:xfrm>
        </p:spPr>
        <p:txBody>
          <a:bodyPr lIns="288000"/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4" name="Textplatzhalt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857108"/>
            <a:ext cx="9036424" cy="445824"/>
          </a:xfrm>
        </p:spPr>
        <p:txBody>
          <a:bodyPr lIns="288000"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date</a:t>
            </a:r>
            <a:endParaRPr lang="de-DE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6584950" y="604660"/>
            <a:ext cx="2247900" cy="766916"/>
          </a:xfr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Add additional </a:t>
            </a:r>
            <a:r>
              <a:rPr lang="de-DE" dirty="0" err="1"/>
              <a:t>logos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(e.g. Corporate Partners)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4FB017-83F7-4044-B49C-CA9E361193CE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7624" y="411510"/>
            <a:ext cx="8680326" cy="342900"/>
          </a:xfrm>
          <a:prstGeom prst="rect">
            <a:avLst/>
          </a:prstGeom>
        </p:spPr>
        <p:txBody>
          <a:bodyPr anchor="ctr"/>
          <a:lstStyle/>
          <a:p>
            <a:r>
              <a:rPr lang="de-DE" dirty="0"/>
              <a:t>TITELMASTER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7178" y="123478"/>
            <a:ext cx="5788198" cy="215900"/>
          </a:xfrm>
        </p:spPr>
        <p:txBody>
          <a:bodyPr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dirty="0"/>
              <a:t>SECTION TITELMASTER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61101" y="1481120"/>
            <a:ext cx="1480359" cy="349250"/>
          </a:xfrm>
        </p:spPr>
        <p:txBody>
          <a:bodyPr rIns="0"/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instructors</a:t>
            </a:r>
            <a:endParaRPr lang="de-DE" dirty="0"/>
          </a:p>
          <a:p>
            <a:pPr lvl="0"/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445770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3568" y="0"/>
            <a:ext cx="5945832" cy="44577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564C90-3F71-4378-B927-8FF95F532449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61101" y="1481120"/>
            <a:ext cx="1480359" cy="349250"/>
          </a:xfrm>
        </p:spPr>
        <p:txBody>
          <a:bodyPr rIns="0"/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instructors</a:t>
            </a:r>
            <a:endParaRPr lang="de-DE" dirty="0"/>
          </a:p>
          <a:p>
            <a:pPr lvl="0"/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83568" y="928142"/>
            <a:ext cx="4074418" cy="1729334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919340" y="928142"/>
            <a:ext cx="4074418" cy="1729334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683568" y="2804567"/>
            <a:ext cx="4074418" cy="1729334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19340" y="2804567"/>
            <a:ext cx="4074418" cy="1729334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2783F0-F5F9-4A26-9EEB-A1863ED3C55B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7624" y="411510"/>
            <a:ext cx="8680326" cy="342900"/>
          </a:xfrm>
          <a:prstGeom prst="rect">
            <a:avLst/>
          </a:prstGeom>
        </p:spPr>
        <p:txBody>
          <a:bodyPr anchor="ctr"/>
          <a:lstStyle/>
          <a:p>
            <a:r>
              <a:rPr lang="de-DE" dirty="0"/>
              <a:t>TITELMASTER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17178" y="123478"/>
            <a:ext cx="5788198" cy="215900"/>
          </a:xfrm>
        </p:spPr>
        <p:txBody>
          <a:bodyPr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dirty="0"/>
              <a:t>SECTION TITELMASTER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61101" y="1481120"/>
            <a:ext cx="1480359" cy="349250"/>
          </a:xfrm>
        </p:spPr>
        <p:txBody>
          <a:bodyPr rIns="0"/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instructors</a:t>
            </a:r>
            <a:endParaRPr lang="de-DE" dirty="0"/>
          </a:p>
          <a:p>
            <a:pPr lvl="0"/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683568" y="915566"/>
            <a:ext cx="8308032" cy="3542134"/>
          </a:xfrm>
        </p:spPr>
        <p:txBody>
          <a:bodyPr/>
          <a:lstStyle/>
          <a:p>
            <a:pPr lvl="0"/>
            <a:endParaRPr lang="de-DE" noProof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7F1C0E-1669-4452-8963-5C22F1B1E922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7624" y="411510"/>
            <a:ext cx="8680326" cy="342900"/>
          </a:xfrm>
          <a:prstGeom prst="rect">
            <a:avLst/>
          </a:prstGeom>
        </p:spPr>
        <p:txBody>
          <a:bodyPr anchor="ctr"/>
          <a:lstStyle/>
          <a:p>
            <a:r>
              <a:rPr lang="de-DE" dirty="0"/>
              <a:t>TITELMASTER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17178" y="123478"/>
            <a:ext cx="5788198" cy="215900"/>
          </a:xfrm>
        </p:spPr>
        <p:txBody>
          <a:bodyPr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dirty="0"/>
              <a:t>SECTION TITELMASTER</a:t>
            </a:r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61101" y="1481120"/>
            <a:ext cx="1480359" cy="349250"/>
          </a:xfrm>
        </p:spPr>
        <p:txBody>
          <a:bodyPr rIns="0"/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instructors</a:t>
            </a:r>
            <a:endParaRPr lang="de-DE" dirty="0"/>
          </a:p>
          <a:p>
            <a:pPr lvl="0"/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auto"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800">
              <a:latin typeface="Arial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2494846"/>
            <a:ext cx="9144000" cy="2029529"/>
          </a:xfrm>
          <a:prstGeom prst="rect">
            <a:avLst/>
          </a:prstGeom>
          <a:solidFill>
            <a:srgbClr val="336699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177800" indent="-177800" algn="ctr">
              <a:defRPr/>
            </a:pPr>
            <a:endParaRPr lang="de-AT" sz="18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0" y="2494846"/>
            <a:ext cx="9144000" cy="2029529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sz="1800">
              <a:latin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688847"/>
            <a:ext cx="9036424" cy="473453"/>
          </a:xfrm>
          <a:prstGeom prst="rect">
            <a:avLst/>
          </a:prstGeom>
          <a:noFill/>
        </p:spPr>
        <p:txBody>
          <a:bodyPr lIns="288000"/>
          <a:lstStyle>
            <a:lvl1pPr algn="l">
              <a:defRPr sz="30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7" y="604660"/>
            <a:ext cx="3739313" cy="76691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5117" y="1642835"/>
            <a:ext cx="607328" cy="43677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57489" y="1700354"/>
            <a:ext cx="1234912" cy="3447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5834" y="1620610"/>
            <a:ext cx="515885" cy="51588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16743" y="1685363"/>
            <a:ext cx="1041272" cy="365246"/>
          </a:xfrm>
          <a:prstGeom prst="rect">
            <a:avLst/>
          </a:prstGeom>
        </p:spPr>
      </p:pic>
      <p:sp>
        <p:nvSpPr>
          <p:cNvPr id="22" name="Textplatzhalt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60713"/>
            <a:ext cx="9036424" cy="445824"/>
          </a:xfrm>
        </p:spPr>
        <p:txBody>
          <a:bodyPr lIns="288000"/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4" name="Textplatzhalt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857108"/>
            <a:ext cx="9036424" cy="445824"/>
          </a:xfrm>
        </p:spPr>
        <p:txBody>
          <a:bodyPr lIns="288000"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date</a:t>
            </a:r>
            <a:endParaRPr lang="de-DE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6584950" y="604660"/>
            <a:ext cx="2247900" cy="766916"/>
          </a:xfr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Add additional </a:t>
            </a:r>
            <a:r>
              <a:rPr lang="de-DE" dirty="0" err="1"/>
              <a:t>logos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(e.g. Corporate Partners)</a:t>
            </a:r>
          </a:p>
        </p:txBody>
      </p:sp>
    </p:spTree>
    <p:extLst>
      <p:ext uri="{BB962C8B-B14F-4D97-AF65-F5344CB8AC3E}">
        <p14:creationId xmlns:p14="http://schemas.microsoft.com/office/powerpoint/2010/main" val="1272501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cxnSp>
        <p:nvCxnSpPr>
          <p:cNvPr id="6" name="Gerade Verbindung 5"/>
          <p:cNvCxnSpPr/>
          <p:nvPr userDrawn="1"/>
        </p:nvCxnSpPr>
        <p:spPr>
          <a:xfrm flipV="1">
            <a:off x="457200" y="914400"/>
            <a:ext cx="8229600" cy="2"/>
          </a:xfrm>
          <a:prstGeom prst="line">
            <a:avLst/>
          </a:prstGeom>
          <a:ln w="19050" cmpd="sng">
            <a:solidFill>
              <a:schemeClr val="tx1"/>
            </a:solidFill>
          </a:ln>
          <a:effectLst>
            <a:outerShdw blurRad="40005" dist="19939" dir="5400000" algn="tl" rotWithShape="0">
              <a:schemeClr val="tx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063229"/>
            <a:ext cx="8229600" cy="3531393"/>
          </a:xfrm>
          <a:prstGeom prst="rect">
            <a:avLst/>
          </a:prstGeom>
        </p:spPr>
        <p:txBody>
          <a:bodyPr/>
          <a:lstStyle>
            <a:lvl1pPr marL="428608" indent="-428608">
              <a:buFont typeface="Symbol" charset="2"/>
              <a:buChar char="-"/>
              <a:defRPr sz="1950">
                <a:latin typeface="+mn-lt"/>
                <a:cs typeface="Tahoma"/>
              </a:defRPr>
            </a:lvl1pPr>
            <a:lvl2pPr>
              <a:defRPr sz="1800">
                <a:latin typeface="+mn-lt"/>
                <a:cs typeface="Tahoma"/>
              </a:defRPr>
            </a:lvl2pPr>
            <a:lvl3pPr>
              <a:defRPr>
                <a:latin typeface="+mn-lt"/>
                <a:cs typeface="Tahoma"/>
              </a:defRPr>
            </a:lvl3pPr>
            <a:lvl4pPr>
              <a:defRPr>
                <a:latin typeface="Tahoma"/>
                <a:cs typeface="Tahoma"/>
              </a:defRPr>
            </a:lvl4pPr>
            <a:lvl5pPr>
              <a:defRPr>
                <a:latin typeface="Tahoma"/>
                <a:cs typeface="Tahoma"/>
              </a:defRPr>
            </a:lvl5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4"/>
            <a:endParaRPr lang="en-GB" noProof="0" dirty="0"/>
          </a:p>
        </p:txBody>
      </p:sp>
      <p:pic>
        <p:nvPicPr>
          <p:cNvPr id="10" name="Bild 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0354" y="87534"/>
            <a:ext cx="1282499" cy="540000"/>
          </a:xfrm>
          <a:prstGeom prst="rect">
            <a:avLst/>
          </a:prstGeom>
        </p:spPr>
      </p:pic>
      <p:sp>
        <p:nvSpPr>
          <p:cNvPr id="13" name="Foliennummernplatzhalter 8"/>
          <p:cNvSpPr txBox="1">
            <a:spLocks/>
          </p:cNvSpPr>
          <p:nvPr userDrawn="1"/>
        </p:nvSpPr>
        <p:spPr>
          <a:xfrm>
            <a:off x="156240" y="4890037"/>
            <a:ext cx="892150" cy="232277"/>
          </a:xfrm>
          <a:prstGeom prst="rect">
            <a:avLst/>
          </a:prstGeom>
        </p:spPr>
        <p:txBody>
          <a:bodyPr vert="horz" lIns="0" tIns="41144" rIns="0" bIns="41144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DC40E-DBBE-4E2D-9EEC-FBF0DA0E9179}" type="slidenum">
              <a:rPr lang="de-AT" sz="720" smtClean="0"/>
              <a:pPr/>
              <a:t>‹Nr.›</a:t>
            </a:fld>
            <a:endParaRPr lang="de-AT" sz="720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2316" y="4890037"/>
            <a:ext cx="3217443" cy="232277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l">
              <a:defRPr sz="72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 dirty="0"/>
              <a:t>Fusszeile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29F41FE-2827-48CB-9F30-E0C5977524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13" y="4816360"/>
            <a:ext cx="1318058" cy="20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06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2019" y="1210152"/>
            <a:ext cx="7759644" cy="3468515"/>
          </a:xfrm>
        </p:spPr>
        <p:txBody>
          <a:bodyPr lIns="0" rIns="0">
            <a:normAutofit/>
          </a:bodyPr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37560575-513F-2144-AD7F-4799B225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35546" y="4692277"/>
            <a:ext cx="892150" cy="232277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l">
              <a:defRPr sz="600" b="1" cap="all" baseline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algn="ctr"/>
            <a:fld id="{BE3DC40E-DBBE-4E2D-9EEC-FBF0DA0E9179}" type="slidenum">
              <a:rPr lang="en-GB" smtClean="0"/>
              <a:pPr algn="ctr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7582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2019" y="1210152"/>
            <a:ext cx="7759644" cy="3468515"/>
          </a:xfrm>
        </p:spPr>
        <p:txBody>
          <a:bodyPr lIns="0" rIns="0">
            <a:normAutofit/>
          </a:bodyPr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37560575-513F-2144-AD7F-4799B225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35546" y="4692277"/>
            <a:ext cx="892150" cy="232277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l">
              <a:defRPr sz="600" b="1" cap="all" baseline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algn="ctr"/>
            <a:fld id="{BE3DC40E-DBBE-4E2D-9EEC-FBF0DA0E9179}" type="slidenum">
              <a:rPr lang="en-GB" smtClean="0"/>
              <a:pPr algn="ctr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2596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2019" y="1210152"/>
            <a:ext cx="7759644" cy="3468515"/>
          </a:xfrm>
        </p:spPr>
        <p:txBody>
          <a:bodyPr lIns="0" r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2139-9001-404A-BC4B-2990692C8AD8}" type="datetime1">
              <a:rPr lang="en-GB" smtClean="0"/>
              <a:t>29/06/2021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Sample Footer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BE3DC40E-DBBE-4E2D-9EEC-FBF0DA0E9179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6180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456661" y="1705593"/>
            <a:ext cx="4319712" cy="244525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2288" tIns="41144" rIns="82288" bIns="41144" rtlCol="0" anchor="ctr"/>
          <a:lstStyle/>
          <a:p>
            <a:pPr algn="ctr"/>
            <a:endParaRPr lang="de-AT" sz="1260" dirty="0"/>
          </a:p>
        </p:txBody>
      </p:sp>
      <p:pic>
        <p:nvPicPr>
          <p:cNvPr id="7" name="Grafik 6" descr="Logo-für-V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3540" y="1906624"/>
            <a:ext cx="492443" cy="2027397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441568" y="2087018"/>
            <a:ext cx="2763926" cy="1630162"/>
          </a:xfrm>
        </p:spPr>
        <p:txBody>
          <a:bodyPr>
            <a:normAutofit/>
          </a:bodyPr>
          <a:lstStyle>
            <a:lvl1pPr marL="0" marR="0" indent="0" algn="l" defTabSz="8228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itchFamily="2" charset="2"/>
              <a:buNone/>
              <a:tabLst/>
              <a:defRPr sz="990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marL="0" marR="0" lvl="0" indent="0" algn="l" defTabSz="8228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AT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Hier Adressdaten eingeben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60B22D8-19A8-4750-AD83-286C35A4BCEC}" type="datetime1">
              <a:rPr lang="de-AT" smtClean="0"/>
              <a:t>29.06.2021</a:t>
            </a:fld>
            <a:endParaRPr lang="de-AT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AT" dirty="0"/>
              <a:t>Fusszeile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AT" dirty="0"/>
              <a:t>SEITE </a:t>
            </a:r>
            <a:fld id="{BE3DC40E-DBBE-4E2D-9EEC-FBF0DA0E9179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7216663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7624" y="411510"/>
            <a:ext cx="8680326" cy="3429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noProof="0" dirty="0"/>
              <a:t>TITELMASTER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A89AE-ACA0-4717-B0BB-5A5FF89EF800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17178" y="123478"/>
            <a:ext cx="8680772" cy="215900"/>
          </a:xfrm>
        </p:spPr>
        <p:txBody>
          <a:bodyPr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noProof="0" dirty="0"/>
              <a:t>SECTION TITELMASTER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61101" y="1481120"/>
            <a:ext cx="1480359" cy="349250"/>
          </a:xfrm>
        </p:spPr>
        <p:txBody>
          <a:bodyPr rIns="0"/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instructors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7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7624" y="411510"/>
            <a:ext cx="8680326" cy="342900"/>
          </a:xfrm>
          <a:prstGeom prst="rect">
            <a:avLst/>
          </a:prstGeom>
        </p:spPr>
        <p:txBody>
          <a:bodyPr anchor="t"/>
          <a:lstStyle/>
          <a:p>
            <a:r>
              <a:rPr lang="en-US" noProof="0" dirty="0"/>
              <a:t>TITELMASTER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1347614"/>
            <a:ext cx="8307387" cy="3110086"/>
          </a:xfrm>
        </p:spPr>
        <p:txBody>
          <a:bodyPr/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A89AE-ACA0-4717-B0BB-5A5FF89EF800}" type="slidenum">
              <a:rPr>
                <a:solidFill>
                  <a:srgbClr val="000000">
                    <a:tint val="75000"/>
                  </a:srgbClr>
                </a:solidFill>
              </a:rPr>
              <a:pPr/>
              <a:t>‹Nr.›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17178" y="123478"/>
            <a:ext cx="5788198" cy="215900"/>
          </a:xfrm>
        </p:spPr>
        <p:txBody>
          <a:bodyPr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noProof="0" dirty="0"/>
              <a:t>SECTION TITELMASTER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243D16B-93E4-4571-9B22-44F5B50FF897}" type="datetime1">
              <a:rPr lang="de-DE" smtClean="0">
                <a:solidFill>
                  <a:srgbClr val="000000">
                    <a:tint val="75000"/>
                  </a:srgbClr>
                </a:solidFill>
              </a:rPr>
              <a:pPr/>
              <a:t>29.06.2021</a:t>
            </a:fld>
            <a:endParaRPr lang="de-D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51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1475656" y="2397149"/>
            <a:ext cx="7128842" cy="1182713"/>
          </a:xfrm>
          <a:prstGeom prst="rect">
            <a:avLst/>
          </a:prstGeom>
          <a:solidFill>
            <a:srgbClr val="336699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177800" indent="-177800" algn="ctr">
              <a:defRPr/>
            </a:pPr>
            <a:endParaRPr lang="de-AT" sz="18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5A7FD6-D123-4040-ADB4-BF674BE80906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67744" y="2499742"/>
            <a:ext cx="6342514" cy="1080120"/>
          </a:xfrm>
        </p:spPr>
        <p:txBody>
          <a:bodyPr anchor="b"/>
          <a:lstStyle>
            <a:lvl1pPr marL="0" indent="0">
              <a:buNone/>
              <a:defRPr lang="de-DE" sz="2800" b="1" kern="1200" cap="all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AutoShape 4"/>
          <p:cNvSpPr>
            <a:spLocks noChangeArrowheads="1"/>
          </p:cNvSpPr>
          <p:nvPr userDrawn="1"/>
        </p:nvSpPr>
        <p:spPr bwMode="auto">
          <a:xfrm>
            <a:off x="1187624" y="2140119"/>
            <a:ext cx="792088" cy="549090"/>
          </a:xfrm>
          <a:prstGeom prst="parallelogram">
            <a:avLst>
              <a:gd name="adj" fmla="val 51859"/>
            </a:avLst>
          </a:prstGeom>
          <a:solidFill>
            <a:srgbClr val="DDDDDD"/>
          </a:solidFill>
          <a:ln w="6350">
            <a:solidFill>
              <a:srgbClr val="DDDDDD"/>
            </a:solidFill>
            <a:miter lim="800000"/>
            <a:headEnd/>
            <a:tailEnd/>
          </a:ln>
          <a:effectLst/>
        </p:spPr>
        <p:txBody>
          <a:bodyPr wrap="none" lIns="72000" tIns="0" rIns="0" bIns="0" anchor="ctr"/>
          <a:lstStyle/>
          <a:p>
            <a:endParaRPr lang="en-US">
              <a:solidFill>
                <a:srgbClr val="4D4D4D"/>
              </a:solidFill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293308" y="2139950"/>
            <a:ext cx="576262" cy="549275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rgbClr val="4D4D4D"/>
                </a:solidFill>
              </a:defRPr>
            </a:lvl1pPr>
            <a:lvl2pPr marL="457200" indent="0">
              <a:buNone/>
              <a:defRPr>
                <a:solidFill>
                  <a:srgbClr val="4D4D4D"/>
                </a:solidFill>
              </a:defRPr>
            </a:lvl2pPr>
            <a:lvl3pPr marL="914400" indent="0">
              <a:buNone/>
              <a:defRPr>
                <a:solidFill>
                  <a:srgbClr val="4D4D4D"/>
                </a:solidFill>
              </a:defRPr>
            </a:lvl3pPr>
            <a:lvl4pPr marL="1371600" indent="0">
              <a:buNone/>
              <a:defRPr>
                <a:solidFill>
                  <a:srgbClr val="4D4D4D"/>
                </a:solidFill>
              </a:defRPr>
            </a:lvl4pPr>
            <a:lvl5pPr marL="1828800" indent="0">
              <a:buNone/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de-DE" dirty="0"/>
              <a:t>#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7760" y="915566"/>
            <a:ext cx="4028256" cy="35421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63344" y="915566"/>
            <a:ext cx="4028256" cy="35421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3645B0-BDE2-4921-9064-919F375535C0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17624" y="411510"/>
            <a:ext cx="8680326" cy="342900"/>
          </a:xfrm>
          <a:prstGeom prst="rect">
            <a:avLst/>
          </a:prstGeom>
        </p:spPr>
        <p:txBody>
          <a:bodyPr anchor="ctr"/>
          <a:lstStyle/>
          <a:p>
            <a:r>
              <a:rPr lang="de-DE" dirty="0"/>
              <a:t>TITELMASTER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17178" y="123478"/>
            <a:ext cx="5788198" cy="215900"/>
          </a:xfrm>
        </p:spPr>
        <p:txBody>
          <a:bodyPr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dirty="0"/>
              <a:t>SECTION TITELMASTER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61101" y="1481120"/>
            <a:ext cx="1480359" cy="349250"/>
          </a:xfrm>
        </p:spPr>
        <p:txBody>
          <a:bodyPr rIns="0"/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instructors</a:t>
            </a:r>
            <a:endParaRPr lang="de-DE" dirty="0"/>
          </a:p>
          <a:p>
            <a:pPr lvl="0"/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1151335"/>
            <a:ext cx="3894487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3568" y="1631156"/>
            <a:ext cx="3894487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90786" y="1151335"/>
            <a:ext cx="3896017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90786" y="1631156"/>
            <a:ext cx="3896017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8FC55-9A35-4639-A443-C97E65EA621C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7624" y="411510"/>
            <a:ext cx="8680326" cy="342900"/>
          </a:xfrm>
          <a:prstGeom prst="rect">
            <a:avLst/>
          </a:prstGeom>
        </p:spPr>
        <p:txBody>
          <a:bodyPr anchor="ctr"/>
          <a:lstStyle/>
          <a:p>
            <a:r>
              <a:rPr lang="de-DE" dirty="0"/>
              <a:t>TITELMASTER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17178" y="123478"/>
            <a:ext cx="5788198" cy="215900"/>
          </a:xfrm>
        </p:spPr>
        <p:txBody>
          <a:bodyPr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dirty="0"/>
              <a:t>SECTION TITELMASTER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61101" y="1481120"/>
            <a:ext cx="1480359" cy="349250"/>
          </a:xfrm>
        </p:spPr>
        <p:txBody>
          <a:bodyPr rIns="0"/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instructors</a:t>
            </a:r>
            <a:endParaRPr lang="de-DE" dirty="0"/>
          </a:p>
          <a:p>
            <a:pPr lvl="0"/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A52E8-636F-4C47-B9FE-131FD104A90F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7624" y="411510"/>
            <a:ext cx="8680326" cy="342900"/>
          </a:xfrm>
          <a:prstGeom prst="rect">
            <a:avLst/>
          </a:prstGeom>
        </p:spPr>
        <p:txBody>
          <a:bodyPr anchor="ctr"/>
          <a:lstStyle/>
          <a:p>
            <a:r>
              <a:rPr lang="de-DE" dirty="0"/>
              <a:t>TITELMASTER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17178" y="123478"/>
            <a:ext cx="5788198" cy="215900"/>
          </a:xfrm>
        </p:spPr>
        <p:txBody>
          <a:bodyPr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dirty="0"/>
              <a:t>SECTION TITELMASTER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61101" y="1481120"/>
            <a:ext cx="1480359" cy="349250"/>
          </a:xfrm>
        </p:spPr>
        <p:txBody>
          <a:bodyPr rIns="0"/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instructors</a:t>
            </a:r>
            <a:endParaRPr lang="de-DE" dirty="0"/>
          </a:p>
          <a:p>
            <a:pPr lvl="0"/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6E29C1-92FB-47AC-A495-CE3D64252011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61101" y="1481120"/>
            <a:ext cx="1480359" cy="349250"/>
          </a:xfrm>
        </p:spPr>
        <p:txBody>
          <a:bodyPr rIns="0"/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instructors</a:t>
            </a:r>
            <a:endParaRPr lang="de-DE" dirty="0"/>
          </a:p>
          <a:p>
            <a:pPr lvl="0"/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9591" y="411509"/>
            <a:ext cx="3008313" cy="66481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79912" y="915566"/>
            <a:ext cx="4906888" cy="36790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99591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8C729-FB5C-4F32-AAA6-A206FF4A968D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17178" y="123478"/>
            <a:ext cx="5788198" cy="215900"/>
          </a:xfrm>
        </p:spPr>
        <p:txBody>
          <a:bodyPr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de-DE" dirty="0"/>
              <a:t>SECTION TITELMASTER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61101" y="1481120"/>
            <a:ext cx="1480359" cy="349250"/>
          </a:xfrm>
        </p:spPr>
        <p:txBody>
          <a:bodyPr rIns="0"/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instructors</a:t>
            </a:r>
            <a:endParaRPr lang="de-DE" dirty="0"/>
          </a:p>
          <a:p>
            <a:pPr lvl="0"/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316A19-7348-474D-8E43-43B765FA63C7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/>
              <a:t>02/09/16</a:t>
            </a:r>
            <a:endParaRPr lang="de-DE" dirty="0"/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61101" y="1481120"/>
            <a:ext cx="1480359" cy="349250"/>
          </a:xfrm>
        </p:spPr>
        <p:txBody>
          <a:bodyPr rIns="0"/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instructors</a:t>
            </a:r>
            <a:endParaRPr lang="de-DE" dirty="0"/>
          </a:p>
          <a:p>
            <a:pPr lvl="0"/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2" y="915565"/>
            <a:ext cx="8307387" cy="3542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, um Master-</a:t>
            </a:r>
            <a:r>
              <a:rPr lang="en-US" dirty="0" err="1"/>
              <a:t>Textformat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bearbeiten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3082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448" y="4914960"/>
            <a:ext cx="539552" cy="22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lang="en-US" sz="800" b="0" kern="1200" smtClean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fld id="{60571886-5EB1-4A85-9486-0BF5135B49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Line 15"/>
          <p:cNvSpPr>
            <a:spLocks noChangeShapeType="1"/>
          </p:cNvSpPr>
          <p:nvPr userDrawn="1"/>
        </p:nvSpPr>
        <p:spPr bwMode="auto">
          <a:xfrm flipV="1">
            <a:off x="558602" y="1195753"/>
            <a:ext cx="0" cy="3811219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>
          <a:xfrm>
            <a:off x="6331148" y="4913670"/>
            <a:ext cx="2133600" cy="223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02/09/16</a:t>
            </a:r>
            <a:endParaRPr lang="de-DE" dirty="0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96930" y="2430348"/>
            <a:ext cx="376938" cy="2572833"/>
            <a:chOff x="123125" y="2619165"/>
            <a:chExt cx="349275" cy="2384016"/>
          </a:xfrm>
        </p:grpSpPr>
        <p:pic>
          <p:nvPicPr>
            <p:cNvPr id="17" name="Grafik 16"/>
            <p:cNvPicPr>
              <a:picLocks noChangeAspect="1"/>
            </p:cNvPicPr>
            <p:nvPr userDrawn="1"/>
          </p:nvPicPr>
          <p:blipFill>
            <a:blip r:embed="rId22"/>
            <a:stretch>
              <a:fillRect/>
            </a:stretch>
          </p:blipFill>
          <p:spPr>
            <a:xfrm rot="16200000">
              <a:off x="134375" y="3597677"/>
              <a:ext cx="329428" cy="236918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23"/>
            <a:stretch>
              <a:fillRect/>
            </a:stretch>
          </p:blipFill>
          <p:spPr>
            <a:xfrm rot="16200000">
              <a:off x="164278" y="3207656"/>
              <a:ext cx="269623" cy="269623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 userDrawn="1"/>
          </p:nvPicPr>
          <p:blipFill>
            <a:blip r:embed="rId24"/>
            <a:stretch>
              <a:fillRect/>
            </a:stretch>
          </p:blipFill>
          <p:spPr>
            <a:xfrm rot="16200000">
              <a:off x="136788" y="2808289"/>
              <a:ext cx="524735" cy="146488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25"/>
            <a:stretch>
              <a:fillRect/>
            </a:stretch>
          </p:blipFill>
          <p:spPr>
            <a:xfrm rot="16200000">
              <a:off x="-47213" y="2789504"/>
              <a:ext cx="524735" cy="18406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25319" y="4368284"/>
              <a:ext cx="1053689" cy="216106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2" r:id="rId14"/>
    <p:sldLayoutId id="2147483690" r:id="rId15"/>
    <p:sldLayoutId id="2147483693" r:id="rId16"/>
    <p:sldLayoutId id="2147483694" r:id="rId17"/>
    <p:sldLayoutId id="2147483696" r:id="rId18"/>
    <p:sldLayoutId id="2147483697" r:id="rId19"/>
    <p:sldLayoutId id="2147483698" r:id="rId20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800" b="1" kern="1200" dirty="0" smtClean="0">
          <a:solidFill>
            <a:srgbClr val="336699"/>
          </a:solidFill>
          <a:latin typeface="Arial" pitchFamily="34" charset="0"/>
          <a:ea typeface="+mn-ea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1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10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ha-pu/globaltrends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harald.puhr@wu.ac.at" TargetMode="External"/><Relationship Id="rId2" Type="http://schemas.openxmlformats.org/officeDocument/2006/relationships/hyperlink" Target="mailto:jakob.muellner@wu.ac.at" TargetMode="Externa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geo=CN&amp;q=Microsoft" TargetMode="External"/><Relationship Id="rId2" Type="http://schemas.openxmlformats.org/officeDocument/2006/relationships/hyperlink" Target="https://trends.google.com/trends/explore?geo=CN&amp;q=Appl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trends.google.com/trends/explore?geo=RU&amp;q=Microsoft" TargetMode="External"/><Relationship Id="rId4" Type="http://schemas.openxmlformats.org/officeDocument/2006/relationships/hyperlink" Target="https://trends.google.com/trends/explore?geo=RU&amp;q=Appl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ha-pu/globaltrend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geo=AT&amp;q=Superbow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today%205-y&amp;geo=AT&amp;q=Superbow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today%205-y&amp;geo=AT&amp;q=Superbow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590873"/>
            <a:ext cx="9036424" cy="473453"/>
          </a:xfrm>
        </p:spPr>
        <p:txBody>
          <a:bodyPr/>
          <a:lstStyle/>
          <a:p>
            <a:r>
              <a:rPr lang="en-US" sz="2400" dirty="0"/>
              <a:t>Let Me Google That for You</a:t>
            </a:r>
            <a:br>
              <a:rPr lang="en-US" sz="2400" dirty="0"/>
            </a:br>
            <a:r>
              <a:rPr lang="en-US" sz="2400" dirty="0"/>
              <a:t>Measuring global trends using Google Trends </a:t>
            </a:r>
            <a:endParaRPr lang="en-GB" sz="240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-36512" y="4143474"/>
            <a:ext cx="9036050" cy="444500"/>
          </a:xfrm>
        </p:spPr>
        <p:txBody>
          <a:bodyPr/>
          <a:lstStyle/>
          <a:p>
            <a:pPr marL="177800" indent="-177800">
              <a:defRPr/>
            </a:pPr>
            <a:r>
              <a:rPr lang="de-DE" sz="1800" dirty="0" err="1">
                <a:latin typeface="Arial" pitchFamily="34" charset="0"/>
              </a:rPr>
              <a:t>useR</a:t>
            </a:r>
            <a:r>
              <a:rPr lang="de-DE" sz="1800" dirty="0">
                <a:latin typeface="Arial" pitchFamily="34" charset="0"/>
              </a:rPr>
              <a:t>! – 2021-07-06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-36512" y="3711426"/>
            <a:ext cx="9036050" cy="444500"/>
          </a:xfrm>
        </p:spPr>
        <p:txBody>
          <a:bodyPr/>
          <a:lstStyle/>
          <a:p>
            <a:pPr marL="177800" indent="-177800">
              <a:defRPr/>
            </a:pPr>
            <a:r>
              <a:rPr lang="de-DE" b="1" dirty="0">
                <a:latin typeface="Arial" pitchFamily="34" charset="0"/>
              </a:rPr>
              <a:t>Harald Puhr </a:t>
            </a:r>
            <a:r>
              <a:rPr lang="de-DE" dirty="0">
                <a:latin typeface="Arial" pitchFamily="34" charset="0"/>
              </a:rPr>
              <a:t>&amp; Jakob Müllner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CE54B4-C34F-4C6E-BCA0-8EDB069DA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859" y="330021"/>
            <a:ext cx="1580391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87"/>
    </mc:Choice>
    <mc:Fallback xmlns="">
      <p:transition spd="slow" advTm="4208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6BA78-311D-480B-A3F2-CC3882DB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globaltrends</a:t>
            </a:r>
            <a:r>
              <a:rPr lang="en-US" dirty="0"/>
              <a:t> workflow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1419AC-AC5A-477D-9A70-9FDEF1D27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2B4DDA7-20BB-48C9-9AC1-CF224C1FA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EF20BC-D1FB-4F89-A8CD-3EB05C52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6824F67-9B02-4906-B64C-01A5A1049DEC}"/>
              </a:ext>
            </a:extLst>
          </p:cNvPr>
          <p:cNvSpPr/>
          <p:nvPr/>
        </p:nvSpPr>
        <p:spPr bwMode="auto">
          <a:xfrm>
            <a:off x="756000" y="915565"/>
            <a:ext cx="1800000" cy="720000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itchFamily="34" charset="0"/>
              </a:rPr>
              <a:t>Setup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983E0C8-0865-47E4-89B0-EC2E2BECCE63}"/>
              </a:ext>
            </a:extLst>
          </p:cNvPr>
          <p:cNvSpPr/>
          <p:nvPr/>
        </p:nvSpPr>
        <p:spPr bwMode="auto">
          <a:xfrm>
            <a:off x="756000" y="1762844"/>
            <a:ext cx="1800000" cy="720000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itchFamily="34" charset="0"/>
              </a:rPr>
              <a:t>Download data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075EC00-A7F3-4FA0-A2D0-0FCCF711C081}"/>
              </a:ext>
            </a:extLst>
          </p:cNvPr>
          <p:cNvSpPr/>
          <p:nvPr/>
        </p:nvSpPr>
        <p:spPr bwMode="auto">
          <a:xfrm>
            <a:off x="756000" y="2607793"/>
            <a:ext cx="1800000" cy="720000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itchFamily="34" charset="0"/>
              </a:rPr>
              <a:t>Compute data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A5D07E-0065-4A07-A27F-A30C51572CCA}"/>
              </a:ext>
            </a:extLst>
          </p:cNvPr>
          <p:cNvSpPr/>
          <p:nvPr/>
        </p:nvSpPr>
        <p:spPr bwMode="auto">
          <a:xfrm>
            <a:off x="756000" y="3455300"/>
            <a:ext cx="1800000" cy="720000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itchFamily="34" charset="0"/>
              </a:rPr>
              <a:t>Export data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3B85F0A-1A90-4FF8-8732-28131FB90A0A}"/>
              </a:ext>
            </a:extLst>
          </p:cNvPr>
          <p:cNvSpPr/>
          <p:nvPr/>
        </p:nvSpPr>
        <p:spPr bwMode="auto">
          <a:xfrm>
            <a:off x="756000" y="4300022"/>
            <a:ext cx="1800000" cy="720000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itchFamily="34" charset="0"/>
              </a:rPr>
              <a:t>Visualize data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043A7AE-96FC-4A07-B12E-F178BA4F7906}"/>
              </a:ext>
            </a:extLst>
          </p:cNvPr>
          <p:cNvSpPr/>
          <p:nvPr/>
        </p:nvSpPr>
        <p:spPr bwMode="auto">
          <a:xfrm>
            <a:off x="2714400" y="915565"/>
            <a:ext cx="5781900" cy="720000"/>
          </a:xfrm>
          <a:prstGeom prst="rect">
            <a:avLst/>
          </a:prstGeom>
          <a:noFill/>
          <a:ln w="9525" cap="flat" cmpd="sng" algn="ctr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initialize_db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start_db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disconnect_db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pPr algn="l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add_control_keyword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add_object_keyword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D473BC7-2177-4F00-BEFF-F1099879439A}"/>
              </a:ext>
            </a:extLst>
          </p:cNvPr>
          <p:cNvSpPr/>
          <p:nvPr/>
        </p:nvSpPr>
        <p:spPr bwMode="auto">
          <a:xfrm>
            <a:off x="2714400" y="1762844"/>
            <a:ext cx="5781900" cy="720000"/>
          </a:xfrm>
          <a:prstGeom prst="rect">
            <a:avLst/>
          </a:prstGeom>
          <a:noFill/>
          <a:ln w="9525" cap="flat" cmpd="sng" algn="ctr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download_control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download_control_global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download_object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download_object_global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1C9995F-D62D-4795-AF17-6C69DB18FC5C}"/>
              </a:ext>
            </a:extLst>
          </p:cNvPr>
          <p:cNvSpPr/>
          <p:nvPr/>
        </p:nvSpPr>
        <p:spPr bwMode="auto">
          <a:xfrm>
            <a:off x="2714400" y="2607793"/>
            <a:ext cx="5781900" cy="720000"/>
          </a:xfrm>
          <a:prstGeom prst="rect">
            <a:avLst/>
          </a:prstGeom>
          <a:noFill/>
          <a:ln w="9525" cap="flat" cmpd="sng" algn="ctr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compute_score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compute_voi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compute_doi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87372F-AF60-4BAE-81A1-309C4370945F}"/>
              </a:ext>
            </a:extLst>
          </p:cNvPr>
          <p:cNvSpPr/>
          <p:nvPr/>
        </p:nvSpPr>
        <p:spPr bwMode="auto">
          <a:xfrm>
            <a:off x="2714400" y="3455300"/>
            <a:ext cx="5781900" cy="720000"/>
          </a:xfrm>
          <a:prstGeom prst="rect">
            <a:avLst/>
          </a:prstGeom>
          <a:noFill/>
          <a:ln w="9525" cap="flat" cmpd="sng" algn="ctr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export_score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export_voi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export_doi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7DFE091-04F0-402C-8444-DD79600A0F65}"/>
              </a:ext>
            </a:extLst>
          </p:cNvPr>
          <p:cNvSpPr/>
          <p:nvPr/>
        </p:nvSpPr>
        <p:spPr bwMode="auto">
          <a:xfrm>
            <a:off x="2714400" y="4300022"/>
            <a:ext cx="5781900" cy="720000"/>
          </a:xfrm>
          <a:prstGeom prst="rect">
            <a:avLst/>
          </a:prstGeom>
          <a:noFill/>
          <a:ln w="9525" cap="flat" cmpd="sng" algn="ctr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plot_bar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plot_box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04700EF-F80F-4CE8-B588-19A76116E4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6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11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sz="2800" dirty="0"/>
              <a:t>What can you do with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globaltrends</a:t>
            </a:r>
            <a:r>
              <a:rPr lang="en-US" sz="2800" dirty="0"/>
              <a:t>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162679" y="2127131"/>
            <a:ext cx="845735" cy="549275"/>
          </a:xfrm>
        </p:spPr>
        <p:txBody>
          <a:bodyPr/>
          <a:lstStyle/>
          <a:p>
            <a:r>
              <a:rPr lang="de-AT" dirty="0"/>
              <a:t>2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35DD66-BD67-4A85-8A1A-4D6D5AC802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B8FB22E-E2F4-4846-A598-2858533D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Internationalization of firms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B1773C-B1DE-47A7-A350-5CFD86DCE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A7FD6-D123-4040-ADB4-BF674BE809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A60D6BE-B790-4538-AEB1-E6DAFA423B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00FBF2-8D39-406E-8D7F-976235FBE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01D81FCA-147F-4380-ADEA-1D366E798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194" y="915988"/>
            <a:ext cx="7083424" cy="3541712"/>
          </a:xfr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F100454-5DE4-47F5-A085-FCD55E349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5504" y="3525664"/>
            <a:ext cx="972865" cy="124851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69" y="2745402"/>
            <a:ext cx="1041589" cy="215609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9244" y="1952531"/>
            <a:ext cx="943654" cy="332027"/>
          </a:xfrm>
          <a:prstGeom prst="rect">
            <a:avLst/>
          </a:prstGeom>
        </p:spPr>
      </p:pic>
      <p:pic>
        <p:nvPicPr>
          <p:cNvPr id="13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692" y="3351559"/>
            <a:ext cx="791367" cy="395684"/>
          </a:xfrm>
          <a:prstGeom prst="rect">
            <a:avLst/>
          </a:prstGeom>
        </p:spPr>
      </p:pic>
      <p:pic>
        <p:nvPicPr>
          <p:cNvPr id="14" name="Picture 1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1373" y="3246070"/>
            <a:ext cx="624128" cy="452493"/>
          </a:xfrm>
          <a:prstGeom prst="rect">
            <a:avLst/>
          </a:prstGeom>
        </p:spPr>
      </p:pic>
      <p:pic>
        <p:nvPicPr>
          <p:cNvPr id="17" name="Picture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3173" y="2055283"/>
            <a:ext cx="1072863" cy="2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B8FB22E-E2F4-4846-A598-2858533D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of products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A89B34-4A43-4279-B724-7FA00422E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194" y="915988"/>
            <a:ext cx="7083424" cy="3541712"/>
          </a:xfr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B1773C-B1DE-47A7-A350-5CFD86DCE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A7FD6-D123-4040-ADB4-BF674BE809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A60D6BE-B790-4538-AEB1-E6DAFA423B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00FBF2-8D39-406E-8D7F-976235FBE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12ACC35-5388-45CB-A57B-D69F51C05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123" y="2836750"/>
            <a:ext cx="700953" cy="392534"/>
          </a:xfrm>
          <a:prstGeom prst="rect">
            <a:avLst/>
          </a:prstGeom>
        </p:spPr>
      </p:pic>
      <p:pic>
        <p:nvPicPr>
          <p:cNvPr id="12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817" y="3644813"/>
            <a:ext cx="776871" cy="444673"/>
          </a:xfrm>
          <a:prstGeom prst="rect">
            <a:avLst/>
          </a:prstGeom>
        </p:spPr>
      </p:pic>
      <p:pic>
        <p:nvPicPr>
          <p:cNvPr id="13" name="Picture 2" descr="Bedienungsanleitung Amazon Kindle Voyage (51 Seiten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11" y="185592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intendo Switch mit neon-blauen/neon-roten Joy-Con-Controller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2" r="19842"/>
          <a:stretch/>
        </p:blipFill>
        <p:spPr bwMode="auto">
          <a:xfrm>
            <a:off x="5242955" y="1203325"/>
            <a:ext cx="67689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9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B8FB22E-E2F4-4846-A598-2858533D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of individuals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7281435-555D-4673-9634-56501FD37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194" y="915988"/>
            <a:ext cx="7083424" cy="3541712"/>
          </a:xfr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B1773C-B1DE-47A7-A350-5CFD86DCE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A7FD6-D123-4040-ADB4-BF674BE809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A60D6BE-B790-4538-AEB1-E6DAFA423B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00FBF2-8D39-406E-8D7F-976235FBE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89DE61-5F02-40F8-B637-8CBE45EF5B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573" y="2076482"/>
            <a:ext cx="388661" cy="388661"/>
          </a:xfrm>
          <a:prstGeom prst="rect">
            <a:avLst/>
          </a:prstGeom>
        </p:spPr>
      </p:pic>
      <p:pic>
        <p:nvPicPr>
          <p:cNvPr id="12" name="Picture 2" descr="Kylian Mbappé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11" y="1203325"/>
            <a:ext cx="432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ionel Messi – Wiki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562" y="3518085"/>
            <a:ext cx="540000" cy="52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ul Krugman – Wikiped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989" y="2814284"/>
            <a:ext cx="4382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61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B8FB22E-E2F4-4846-A598-2858533D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of non-corporate organizations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021449-B08E-470E-81AD-279752E06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194" y="915988"/>
            <a:ext cx="7083424" cy="3541712"/>
          </a:xfr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B1773C-B1DE-47A7-A350-5CFD86DCE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A7FD6-D123-4040-ADB4-BF674BE809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A60D6BE-B790-4538-AEB1-E6DAFA423B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00FBF2-8D39-406E-8D7F-976235FBE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A08A8F-CB52-4E54-B0AC-CB5135A225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2F462BA-E54E-4921-B1A9-6655A2902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25" y="1203325"/>
            <a:ext cx="508571" cy="360000"/>
          </a:xfrm>
          <a:prstGeom prst="rect">
            <a:avLst/>
          </a:prstGeom>
        </p:spPr>
      </p:pic>
      <p:pic>
        <p:nvPicPr>
          <p:cNvPr id="12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940" y="1203325"/>
            <a:ext cx="322438" cy="326776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36213A15-FAE3-4E9E-B827-404FD69F5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110" y="283051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653" y="3650370"/>
            <a:ext cx="824562" cy="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66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B8FB22E-E2F4-4846-A598-2858533D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of trends and phenomena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B1773C-B1DE-47A7-A350-5CFD86DCE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A7FD6-D123-4040-ADB4-BF674BE809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A60D6BE-B790-4538-AEB1-E6DAFA423B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00FBF2-8D39-406E-8D7F-976235FBE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77F53F-4803-499A-90FE-06947FCDDC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68761214-4068-4C04-8C04-A4A8BEF51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194" y="915988"/>
            <a:ext cx="7083424" cy="3541712"/>
          </a:xfrm>
        </p:spPr>
      </p:pic>
      <p:pic>
        <p:nvPicPr>
          <p:cNvPr id="11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38" y="2806767"/>
            <a:ext cx="380503" cy="525931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238" y="1203325"/>
            <a:ext cx="603095" cy="367741"/>
          </a:xfrm>
          <a:prstGeom prst="rect">
            <a:avLst/>
          </a:prstGeom>
        </p:spPr>
      </p:pic>
      <p:pic>
        <p:nvPicPr>
          <p:cNvPr id="13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994" y="1155256"/>
            <a:ext cx="651427" cy="34252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7"/>
          <a:srcRect l="16551" t="18687" r="22475" b="24080"/>
          <a:stretch/>
        </p:blipFill>
        <p:spPr>
          <a:xfrm>
            <a:off x="7420047" y="3663398"/>
            <a:ext cx="775253" cy="4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4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B8FB22E-E2F4-4846-A598-2858533D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Within-country dispersion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B1773C-B1DE-47A7-A350-5CFD86DCE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A7FD6-D123-4040-ADB4-BF674BE809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80017CBC-9D7A-41FD-9FA8-D691592B1D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BB3E28F-4457-4BA1-943E-278C75F8DF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A196666-0026-42FC-AF3B-A7F274222008}"/>
              </a:ext>
            </a:extLst>
          </p:cNvPr>
          <p:cNvGrpSpPr/>
          <p:nvPr/>
        </p:nvGrpSpPr>
        <p:grpSpPr>
          <a:xfrm>
            <a:off x="1159412" y="915565"/>
            <a:ext cx="7356987" cy="3542135"/>
            <a:chOff x="684212" y="915565"/>
            <a:chExt cx="7356987" cy="3542135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A06317B1-63C7-4CFC-9D0D-1B51145EE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212" y="915565"/>
              <a:ext cx="3527999" cy="1764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353C788-9EBA-48C4-8AF7-ACF23ED09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12" y="2693700"/>
              <a:ext cx="3527999" cy="176400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3A07320-717C-4794-9A04-F059059C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3200" y="2693700"/>
              <a:ext cx="3527999" cy="1764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D1DA8AD2-91B3-4F25-AED4-BC4D8939B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3200" y="915565"/>
              <a:ext cx="3527999" cy="1764000"/>
            </a:xfrm>
            <a:prstGeom prst="rect">
              <a:avLst/>
            </a:prstGeom>
          </p:spPr>
        </p:pic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A2AC7FF3-69FF-4487-A661-4007852A06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  <p:pic>
        <p:nvPicPr>
          <p:cNvPr id="12" name="Picture 10"/>
          <p:cNvPicPr>
            <a:picLocks noChangeAspect="1"/>
          </p:cNvPicPr>
          <p:nvPr/>
        </p:nvPicPr>
        <p:blipFill rotWithShape="1">
          <a:blip r:embed="rId7"/>
          <a:srcRect l="15423" t="35451" r="13744" b="41021"/>
          <a:stretch/>
        </p:blipFill>
        <p:spPr>
          <a:xfrm>
            <a:off x="1546929" y="823879"/>
            <a:ext cx="1486969" cy="259720"/>
          </a:xfrm>
          <a:prstGeom prst="rect">
            <a:avLst/>
          </a:prstGeom>
        </p:spPr>
      </p:pic>
      <p:pic>
        <p:nvPicPr>
          <p:cNvPr id="13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3119" y="834987"/>
            <a:ext cx="1402667" cy="256000"/>
          </a:xfrm>
          <a:prstGeom prst="rect">
            <a:avLst/>
          </a:prstGeom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334" y="2637073"/>
            <a:ext cx="1432160" cy="267153"/>
          </a:xfrm>
          <a:prstGeom prst="rect">
            <a:avLst/>
          </a:prstGeom>
        </p:spPr>
      </p:pic>
      <p:pic>
        <p:nvPicPr>
          <p:cNvPr id="15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0103" y="2622260"/>
            <a:ext cx="2038307" cy="28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B8FB22E-E2F4-4846-A598-2858533D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studies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B1773C-B1DE-47A7-A350-5CFD86DCE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A7FD6-D123-4040-ADB4-BF674BE809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A60D6BE-B790-4538-AEB1-E6DAFA423B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00FBF2-8D39-406E-8D7F-976235FBE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B875CE7-13E3-44A9-8930-3C9F5AAB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6" y="915565"/>
            <a:ext cx="5184000" cy="1296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EC43020-1B39-4B9C-9854-0F9811EC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06" y="2221783"/>
            <a:ext cx="5184000" cy="1296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9962E05-4994-451F-B49F-16BA3618D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906" y="3528000"/>
            <a:ext cx="5184000" cy="1296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D090002-533A-4392-809D-27658D00F6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C0CCABC9-9CF2-4E75-9127-7659CF237A2D}"/>
              </a:ext>
            </a:extLst>
          </p:cNvPr>
          <p:cNvSpPr/>
          <p:nvPr/>
        </p:nvSpPr>
        <p:spPr bwMode="auto">
          <a:xfrm>
            <a:off x="619200" y="1023938"/>
            <a:ext cx="1626706" cy="11876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Arial" pitchFamily="34" charset="0"/>
              </a:rPr>
              <a:t>Cristiano Ronaldo Transfer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9B37F33-D08E-4BC1-ADAC-3269445BF626}"/>
              </a:ext>
            </a:extLst>
          </p:cNvPr>
          <p:cNvSpPr/>
          <p:nvPr/>
        </p:nvSpPr>
        <p:spPr bwMode="auto">
          <a:xfrm>
            <a:off x="619200" y="2221783"/>
            <a:ext cx="1626706" cy="26022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Arial" pitchFamily="34" charset="0"/>
              </a:rPr>
              <a:t>Announced</a:t>
            </a:r>
          </a:p>
          <a:p>
            <a:pPr algn="ctr"/>
            <a:r>
              <a:rPr lang="en-US" sz="1800" dirty="0">
                <a:latin typeface="Arial" pitchFamily="34" charset="0"/>
              </a:rPr>
              <a:t>acquisition by LVMH</a:t>
            </a:r>
          </a:p>
        </p:txBody>
      </p:sp>
      <p:pic>
        <p:nvPicPr>
          <p:cNvPr id="12" name="Picture 2" descr="Tiffany &amp;amp; Co. • Wien, Kohlmarkt 8-10 - Öffnungszeiten &amp;amp; Angebo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448" y="266217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ktienanalyse der Woche: LVMH | Morningstar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35638" r="24463" b="43896"/>
          <a:stretch/>
        </p:blipFill>
        <p:spPr bwMode="auto">
          <a:xfrm>
            <a:off x="7557950" y="3517783"/>
            <a:ext cx="1440000" cy="41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ristiano Ronaldo – Wikipe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50" y="1010937"/>
            <a:ext cx="47973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uventus Turin - Vereinsprofil | Transfermark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299" y="1428043"/>
            <a:ext cx="55292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91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19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sz="2800" dirty="0"/>
              <a:t>Why should YOU care?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162679" y="2127131"/>
            <a:ext cx="845735" cy="549275"/>
          </a:xfrm>
        </p:spPr>
        <p:txBody>
          <a:bodyPr/>
          <a:lstStyle/>
          <a:p>
            <a:r>
              <a:rPr lang="de-AT" dirty="0"/>
              <a:t>3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AF3676-2941-41DC-AB5F-7E2A9D24F2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6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9EB0B-2D15-4C74-996A-E574D0E9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4CC3A-5C91-43C3-85B8-F3F5A949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en-US" sz="2000" dirty="0"/>
              <a:t>What does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globaltrends</a:t>
            </a:r>
            <a:r>
              <a:rPr lang="en-US" sz="2000" dirty="0"/>
              <a:t> do?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What can you do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globaltrends</a:t>
            </a:r>
            <a:r>
              <a:rPr lang="en-US" sz="2000" dirty="0"/>
              <a:t>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Why should you care?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920250-C57C-454E-82EC-4DD35E8516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F8ED59-51FE-4890-8461-4A2F017B6C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8A00F81-F3F7-4596-A6B6-FD14582A76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1B1951-2865-4400-BDBB-4846878F4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772BE81-519D-47FD-AED1-F4D48227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care about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globaltrends</a:t>
            </a:r>
            <a:r>
              <a:rPr lang="en-US" dirty="0"/>
              <a:t>…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C359D25-8F30-4E56-BB78-764C98958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Academics and practitioners</a:t>
            </a:r>
          </a:p>
          <a:p>
            <a:pPr lvl="1"/>
            <a:r>
              <a:rPr lang="en-US" dirty="0"/>
              <a:t>Access to Google Trends as amazing data source</a:t>
            </a:r>
          </a:p>
          <a:p>
            <a:pPr lvl="1"/>
            <a:r>
              <a:rPr lang="en-US" dirty="0"/>
              <a:t>Re-normalization allows large scale data analysis</a:t>
            </a:r>
          </a:p>
          <a:p>
            <a:pPr lvl="1"/>
            <a:r>
              <a:rPr lang="en-US"/>
              <a:t>SQLite </a:t>
            </a:r>
            <a:r>
              <a:rPr lang="en-US" dirty="0"/>
              <a:t>database to share data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users</a:t>
            </a:r>
          </a:p>
          <a:p>
            <a:pPr lvl="1"/>
            <a:r>
              <a:rPr lang="en-US" dirty="0"/>
              <a:t>We do not replace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gtrendsR</a:t>
            </a:r>
            <a:r>
              <a:rPr lang="en-US" dirty="0"/>
              <a:t> -&gt; we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gtrendsR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System of functions that build around data accessed through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gtrendsR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“One stop solution”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developers</a:t>
            </a:r>
          </a:p>
          <a:p>
            <a:pPr lvl="1"/>
            <a:r>
              <a:rPr lang="en-US" dirty="0"/>
              <a:t>Who is your average user?</a:t>
            </a:r>
          </a:p>
          <a:p>
            <a:pPr lvl="1"/>
            <a:r>
              <a:rPr lang="en-US" dirty="0"/>
              <a:t>Most people in academia do not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-&gt; they cope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pPr lvl="1"/>
            <a:r>
              <a:rPr lang="en-US" dirty="0"/>
              <a:t>Make the package comfortable for the type of user you target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C5ECE86-8D7C-4DCE-9448-16DC1F755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A7FD6-D123-4040-ADB4-BF674BE809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8D658AD-BDE7-4527-A0AF-0404A9597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7EE695A-23B5-4E9F-929E-88C06E7023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1DC8AA-931A-4FFF-AED0-35BDAAB094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0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FEEEA61-EE69-4C29-8BFB-A7439F79B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A7FD6-D123-4040-ADB4-BF674BE809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8A65553-EAF0-4196-8935-61151277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E2B20C2-43F5-46F5-BE86-3279E3DF11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43E98CE-72E2-46F8-8980-B0245EDDD3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95D7FC-3A16-4F21-A9C6-29AFBDE7DC63}"/>
              </a:ext>
            </a:extLst>
          </p:cNvPr>
          <p:cNvSpPr/>
          <p:nvPr/>
        </p:nvSpPr>
        <p:spPr bwMode="auto">
          <a:xfrm>
            <a:off x="734400" y="1203325"/>
            <a:ext cx="7761900" cy="1192600"/>
          </a:xfrm>
          <a:prstGeom prst="rect">
            <a:avLst/>
          </a:prstGeom>
          <a:noFill/>
          <a:ln w="9525" cap="flat" cmpd="sng" algn="ctr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en-US" sz="1800" dirty="0">
                <a:latin typeface="Arial" pitchFamily="34" charset="0"/>
              </a:rPr>
              <a:t>Package and documentation available on GitHub:</a:t>
            </a:r>
          </a:p>
          <a:p>
            <a:pPr algn="l"/>
            <a:r>
              <a:rPr lang="en-US" sz="1800" dirty="0">
                <a:latin typeface="Arial" pitchFamily="34" charset="0"/>
                <a:hlinkClick r:id="rId2"/>
              </a:rPr>
              <a:t>https://github.com/ha-pu/globaltrends</a:t>
            </a:r>
            <a:r>
              <a:rPr lang="en-US" sz="1800" dirty="0">
                <a:latin typeface="Arial" pitchFamily="34" charset="0"/>
              </a:rPr>
              <a:t>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B23A4E3-D609-483D-8BFE-743E87ACECC2}"/>
              </a:ext>
            </a:extLst>
          </p:cNvPr>
          <p:cNvSpPr/>
          <p:nvPr/>
        </p:nvSpPr>
        <p:spPr bwMode="auto">
          <a:xfrm>
            <a:off x="1670400" y="2674550"/>
            <a:ext cx="5803200" cy="1192600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globaltrends</a:t>
            </a:r>
            <a:r>
              <a:rPr lang="en-US" sz="1800" dirty="0">
                <a:solidFill>
                  <a:schemeClr val="bg1"/>
                </a:solidFill>
                <a:latin typeface="Arial" pitchFamily="34" charset="0"/>
              </a:rPr>
              <a:t> is work in progress: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rial" pitchFamily="34" charset="0"/>
              </a:rPr>
              <a:t>Comments, suggestions, bug reports, recommendations are highly welcome and appreciated!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EA8BB3D-4F19-4FC2-A19D-6A9D74BCA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5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22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de-AT" dirty="0"/>
              <a:t>Q&amp;A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5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BDE326-657B-420A-83C0-BAC065370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b="1" dirty="0"/>
              <a:t>Jakob Müllner</a:t>
            </a:r>
          </a:p>
          <a:p>
            <a:r>
              <a:rPr lang="de-AT" b="1" dirty="0"/>
              <a:t>Harald Puhr</a:t>
            </a:r>
          </a:p>
          <a:p>
            <a:r>
              <a:rPr lang="de-AT" dirty="0"/>
              <a:t>Institute of International Business</a:t>
            </a:r>
          </a:p>
          <a:p>
            <a:r>
              <a:rPr lang="de-AT" dirty="0"/>
              <a:t>Vienna University of Economics </a:t>
            </a:r>
            <a:r>
              <a:rPr lang="de-AT" dirty="0" err="1"/>
              <a:t>and</a:t>
            </a:r>
            <a:r>
              <a:rPr lang="de-AT" dirty="0"/>
              <a:t> Business</a:t>
            </a:r>
          </a:p>
          <a:p>
            <a:endParaRPr lang="de-AT" dirty="0"/>
          </a:p>
          <a:p>
            <a:r>
              <a:rPr lang="de-AT" dirty="0"/>
              <a:t>E-Mai: </a:t>
            </a:r>
            <a:r>
              <a:rPr lang="de-AT" dirty="0">
                <a:hlinkClick r:id="rId2"/>
              </a:rPr>
              <a:t>jakob.muellner@wu.ac.at</a:t>
            </a:r>
            <a:r>
              <a:rPr lang="de-AT" dirty="0"/>
              <a:t> </a:t>
            </a:r>
          </a:p>
          <a:p>
            <a:r>
              <a:rPr lang="de-AT" dirty="0"/>
              <a:t>E-Mai: </a:t>
            </a:r>
            <a:r>
              <a:rPr lang="de-AT" dirty="0">
                <a:hlinkClick r:id="rId3"/>
              </a:rPr>
              <a:t>harald.puhr@wu.ac.at</a:t>
            </a:r>
            <a:r>
              <a:rPr lang="de-AT" dirty="0"/>
              <a:t> 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884357"/>
      </p:ext>
    </p:extLst>
  </p:cSld>
  <p:clrMapOvr>
    <a:masterClrMapping/>
  </p:clrMapOvr>
  <p:transition advTm="54164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Fidget Spinner example DOI vs. VOI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915565"/>
            <a:ext cx="7754125" cy="38770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90AD3A6-37B2-46A9-8686-C2C9DECE76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65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Predictive Robustness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347614"/>
            <a:ext cx="5421163" cy="3110086"/>
          </a:xfrm>
        </p:spPr>
        <p:txBody>
          <a:bodyPr/>
          <a:lstStyle/>
          <a:p>
            <a:r>
              <a:rPr lang="en-GB" dirty="0" smtClean="0"/>
              <a:t>To test for biases we create a predictive model and predict global trends DOI with traditional DOI measures</a:t>
            </a:r>
          </a:p>
          <a:p>
            <a:pPr lvl="1"/>
            <a:r>
              <a:rPr lang="en-GB" dirty="0" smtClean="0"/>
              <a:t>Compound of RIMS, TNCI, FSTS</a:t>
            </a:r>
          </a:p>
          <a:p>
            <a:pPr lvl="1"/>
            <a:r>
              <a:rPr lang="en-GB" dirty="0" smtClean="0"/>
              <a:t>Number of </a:t>
            </a:r>
            <a:r>
              <a:rPr lang="en-GB" dirty="0" smtClean="0"/>
              <a:t>foreign countries </a:t>
            </a:r>
            <a:r>
              <a:rPr lang="en-GB" dirty="0" smtClean="0"/>
              <a:t>with </a:t>
            </a:r>
            <a:r>
              <a:rPr lang="en-GB" dirty="0" smtClean="0"/>
              <a:t>subsidiaries</a:t>
            </a:r>
          </a:p>
          <a:p>
            <a:pPr lvl="1"/>
            <a:r>
              <a:rPr lang="en-GB" dirty="0" smtClean="0"/>
              <a:t>Share of foreign subsidiaries</a:t>
            </a:r>
          </a:p>
          <a:p>
            <a:r>
              <a:rPr lang="en-GB" dirty="0" smtClean="0"/>
              <a:t>A </a:t>
            </a:r>
            <a:r>
              <a:rPr lang="en-GB" dirty="0" smtClean="0"/>
              <a:t>perfect predictive relationship would yield </a:t>
            </a:r>
          </a:p>
          <a:p>
            <a:pPr lvl="1"/>
            <a:r>
              <a:rPr lang="en-GB" dirty="0" smtClean="0"/>
              <a:t>β =1 and </a:t>
            </a:r>
          </a:p>
          <a:p>
            <a:pPr lvl="1"/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r>
              <a:rPr lang="en-GB" dirty="0" smtClean="0"/>
              <a:t> = 1</a:t>
            </a:r>
          </a:p>
          <a:p>
            <a:r>
              <a:rPr lang="en-GB" dirty="0" smtClean="0"/>
              <a:t>To test for biases, we interact covariates for potential sources of bias</a:t>
            </a:r>
          </a:p>
          <a:p>
            <a:pPr lvl="1"/>
            <a:r>
              <a:rPr lang="en-GB" dirty="0" smtClean="0"/>
              <a:t>Language, Internet usage, China…. 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25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l="805"/>
          <a:stretch/>
        </p:blipFill>
        <p:spPr>
          <a:xfrm>
            <a:off x="6466114" y="1397798"/>
            <a:ext cx="2499702" cy="25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AD3A6-37B2-46A9-8686-C2C9DECE76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8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Predictive</a:t>
            </a:r>
            <a:r>
              <a:rPr lang="de-AT" dirty="0" smtClean="0"/>
              <a:t> </a:t>
            </a:r>
            <a:r>
              <a:rPr lang="de-AT" dirty="0" err="1" smtClean="0"/>
              <a:t>Robustness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26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716568" y="1158541"/>
            <a:ext cx="3130038" cy="335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1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400" kern="0" dirty="0" smtClean="0"/>
              <a:t> </a:t>
            </a:r>
          </a:p>
          <a:p>
            <a:pPr marL="85725" indent="-85725"/>
            <a:r>
              <a:rPr lang="en-GB" sz="1400" kern="0" dirty="0" smtClean="0"/>
              <a:t>Predictive validity and reliability of traditional measures is significant and  positive in all specifications</a:t>
            </a:r>
          </a:p>
          <a:p>
            <a:pPr marL="485775" lvl="1" indent="-85725"/>
            <a:r>
              <a:rPr lang="en-GB" sz="1200" kern="0" dirty="0" smtClean="0"/>
              <a:t> </a:t>
            </a:r>
            <a:r>
              <a:rPr lang="en-GB" sz="1200" kern="0" dirty="0" err="1" smtClean="0"/>
              <a:t>Traditonal</a:t>
            </a:r>
            <a:r>
              <a:rPr lang="en-GB" sz="1200" kern="0" dirty="0" smtClean="0"/>
              <a:t> DOI</a:t>
            </a:r>
            <a:endParaRPr lang="en-GB" sz="1200" kern="0" dirty="0" smtClean="0"/>
          </a:p>
          <a:p>
            <a:pPr marL="485775" lvl="1" indent="-85725"/>
            <a:r>
              <a:rPr lang="en-GB" sz="1200" kern="0" dirty="0" smtClean="0"/>
              <a:t> </a:t>
            </a:r>
            <a:r>
              <a:rPr lang="en-GB" sz="1200" kern="0" dirty="0" smtClean="0"/>
              <a:t>Numbe</a:t>
            </a:r>
            <a:r>
              <a:rPr lang="en-GB" sz="1200" kern="0" dirty="0" smtClean="0"/>
              <a:t>r of foreign countries</a:t>
            </a:r>
            <a:endParaRPr lang="en-GB" sz="1200" kern="0" dirty="0" smtClean="0"/>
          </a:p>
          <a:p>
            <a:pPr marL="485775" lvl="1" indent="-85725"/>
            <a:r>
              <a:rPr lang="en-GB" sz="1200" kern="0" dirty="0" smtClean="0"/>
              <a:t> </a:t>
            </a:r>
            <a:r>
              <a:rPr lang="en-GB" sz="1200" kern="0" dirty="0" smtClean="0"/>
              <a:t>Share </a:t>
            </a:r>
            <a:r>
              <a:rPr lang="en-GB" sz="1200" kern="0" dirty="0" smtClean="0"/>
              <a:t>of foreign </a:t>
            </a:r>
            <a:r>
              <a:rPr lang="en-GB" sz="1200" kern="0" dirty="0" smtClean="0"/>
              <a:t>subsidiaries</a:t>
            </a:r>
            <a:endParaRPr lang="en-GB" sz="1200" kern="0" dirty="0" smtClean="0"/>
          </a:p>
          <a:p>
            <a:pPr marL="85725" indent="-85725"/>
            <a:r>
              <a:rPr lang="en-GB" sz="1400" kern="0" dirty="0" smtClean="0"/>
              <a:t>However, coefficients and R</a:t>
            </a:r>
            <a:r>
              <a:rPr lang="en-GB" sz="1400" kern="0" baseline="30000" dirty="0" smtClean="0"/>
              <a:t>2</a:t>
            </a:r>
            <a:r>
              <a:rPr lang="en-GB" sz="1400" kern="0" dirty="0" smtClean="0"/>
              <a:t> indicate conceptual differences</a:t>
            </a:r>
            <a:endParaRPr lang="en-GB" sz="1400" kern="0" dirty="0"/>
          </a:p>
        </p:txBody>
      </p:sp>
      <p:graphicFrame>
        <p:nvGraphicFramePr>
          <p:cNvPr id="12" name="Inhaltsplatzhalter 6"/>
          <p:cNvGraphicFramePr>
            <a:graphicFrameLocks noGrp="1"/>
          </p:cNvGraphicFramePr>
          <p:nvPr>
            <p:ph idx="1"/>
          </p:nvPr>
        </p:nvGraphicFramePr>
        <p:xfrm>
          <a:off x="4004192" y="1023938"/>
          <a:ext cx="4600257" cy="310991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20868">
                  <a:extLst>
                    <a:ext uri="{9D8B030D-6E8A-4147-A177-3AD203B41FA5}">
                      <a16:colId xmlns:a16="http://schemas.microsoft.com/office/drawing/2014/main" val="1225202852"/>
                    </a:ext>
                  </a:extLst>
                </a:gridCol>
                <a:gridCol w="763253">
                  <a:extLst>
                    <a:ext uri="{9D8B030D-6E8A-4147-A177-3AD203B41FA5}">
                      <a16:colId xmlns:a16="http://schemas.microsoft.com/office/drawing/2014/main" val="4054179282"/>
                    </a:ext>
                  </a:extLst>
                </a:gridCol>
                <a:gridCol w="763253">
                  <a:extLst>
                    <a:ext uri="{9D8B030D-6E8A-4147-A177-3AD203B41FA5}">
                      <a16:colId xmlns:a16="http://schemas.microsoft.com/office/drawing/2014/main" val="1148137852"/>
                    </a:ext>
                  </a:extLst>
                </a:gridCol>
                <a:gridCol w="752883">
                  <a:extLst>
                    <a:ext uri="{9D8B030D-6E8A-4147-A177-3AD203B41FA5}">
                      <a16:colId xmlns:a16="http://schemas.microsoft.com/office/drawing/2014/main" val="1407738451"/>
                    </a:ext>
                  </a:extLst>
                </a:gridCol>
              </a:tblGrid>
              <a:tr h="2221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de-AT" sz="9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globaltrends</a:t>
                      </a:r>
                      <a:r>
                        <a:rPr lang="en-US" sz="900" dirty="0">
                          <a:effectLst/>
                        </a:rPr>
                        <a:t> DOI</a:t>
                      </a:r>
                      <a:endParaRPr lang="de-AT" sz="9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708908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(1)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(2)</a:t>
                      </a:r>
                      <a:endParaRPr lang="de-AT" sz="9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(3)</a:t>
                      </a:r>
                      <a:endParaRPr lang="de-AT" sz="9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639770"/>
                  </a:ext>
                </a:extLst>
              </a:tr>
              <a:tr h="222137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Traditional DOI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0.259</a:t>
                      </a:r>
                      <a:r>
                        <a:rPr lang="en-US" sz="900" baseline="30000">
                          <a:effectLst/>
                        </a:rPr>
                        <a:t>***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916491"/>
                  </a:ext>
                </a:extLst>
              </a:tr>
              <a:tr h="222137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 = 0.000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extLst>
                  <a:ext uri="{0D108BD9-81ED-4DB2-BD59-A6C34878D82A}">
                    <a16:rowId xmlns:a16="http://schemas.microsoft.com/office/drawing/2014/main" val="3417860740"/>
                  </a:ext>
                </a:extLst>
              </a:tr>
              <a:tr h="222137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Number of foreign countries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0.338</a:t>
                      </a:r>
                      <a:r>
                        <a:rPr lang="en-US" sz="900" baseline="30000">
                          <a:effectLst/>
                        </a:rPr>
                        <a:t>***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extLst>
                  <a:ext uri="{0D108BD9-81ED-4DB2-BD59-A6C34878D82A}">
                    <a16:rowId xmlns:a16="http://schemas.microsoft.com/office/drawing/2014/main" val="4195564117"/>
                  </a:ext>
                </a:extLst>
              </a:tr>
              <a:tr h="222137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 = 0.000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extLst>
                  <a:ext uri="{0D108BD9-81ED-4DB2-BD59-A6C34878D82A}">
                    <a16:rowId xmlns:a16="http://schemas.microsoft.com/office/drawing/2014/main" val="3442095666"/>
                  </a:ext>
                </a:extLst>
              </a:tr>
              <a:tr h="222137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Share of foreign subsidiaries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0.135</a:t>
                      </a:r>
                      <a:r>
                        <a:rPr lang="en-US" sz="900" baseline="30000">
                          <a:effectLst/>
                        </a:rPr>
                        <a:t>***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extLst>
                  <a:ext uri="{0D108BD9-81ED-4DB2-BD59-A6C34878D82A}">
                    <a16:rowId xmlns:a16="http://schemas.microsoft.com/office/drawing/2014/main" val="793122200"/>
                  </a:ext>
                </a:extLst>
              </a:tr>
              <a:tr h="222137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 = 0.000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extLst>
                  <a:ext uri="{0D108BD9-81ED-4DB2-BD59-A6C34878D82A}">
                    <a16:rowId xmlns:a16="http://schemas.microsoft.com/office/drawing/2014/main" val="2841936929"/>
                  </a:ext>
                </a:extLst>
              </a:tr>
              <a:tr h="222137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Constant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0.269</a:t>
                      </a:r>
                      <a:r>
                        <a:rPr lang="en-US" sz="900" baseline="30000">
                          <a:effectLst/>
                        </a:rPr>
                        <a:t>***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-0.001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-0.002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extLst>
                  <a:ext uri="{0D108BD9-81ED-4DB2-BD59-A6C34878D82A}">
                    <a16:rowId xmlns:a16="http://schemas.microsoft.com/office/drawing/2014/main" val="3616300811"/>
                  </a:ext>
                </a:extLst>
              </a:tr>
              <a:tr h="222137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 = 0.000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 = 0.964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 = 0.940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512706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Observations</a:t>
                      </a:r>
                      <a:endParaRPr lang="de-AT" sz="9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1,103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1,025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1,025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4749882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Dataset fixed effects</a:t>
                      </a:r>
                      <a:endParaRPr lang="de-AT" sz="9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Included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741628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</a:t>
                      </a:r>
                      <a:r>
                        <a:rPr lang="en-US" sz="900" baseline="30000" dirty="0">
                          <a:effectLst/>
                        </a:rPr>
                        <a:t>2</a:t>
                      </a:r>
                      <a:endParaRPr lang="de-AT" sz="9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0.150</a:t>
                      </a:r>
                      <a:endParaRPr lang="de-AT" sz="9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0.114</a:t>
                      </a:r>
                      <a:endParaRPr lang="de-AT" sz="9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0.018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/>
                </a:tc>
                <a:extLst>
                  <a:ext uri="{0D108BD9-81ED-4DB2-BD59-A6C34878D82A}">
                    <a16:rowId xmlns:a16="http://schemas.microsoft.com/office/drawing/2014/main" val="776339434"/>
                  </a:ext>
                </a:extLst>
              </a:tr>
              <a:tr h="22213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Adjusted R</a:t>
                      </a:r>
                      <a:r>
                        <a:rPr lang="en-US" sz="900" baseline="30000">
                          <a:effectLst/>
                        </a:rPr>
                        <a:t>2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0.148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0.113</a:t>
                      </a:r>
                      <a:endParaRPr lang="de-AT" sz="9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0.017</a:t>
                      </a:r>
                      <a:endParaRPr lang="de-AT" sz="9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12" marR="7212" marT="7212" marB="72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524714"/>
                  </a:ext>
                </a:extLst>
              </a:tr>
            </a:tbl>
          </a:graphicData>
        </a:graphic>
      </p:graphicFrame>
      <p:sp>
        <p:nvSpPr>
          <p:cNvPr id="13" name="Rectangle 7"/>
          <p:cNvSpPr/>
          <p:nvPr/>
        </p:nvSpPr>
        <p:spPr bwMode="auto">
          <a:xfrm>
            <a:off x="4004192" y="1487790"/>
            <a:ext cx="2990374" cy="4122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1800">
              <a:latin typeface="Arial" pitchFamily="34" charset="0"/>
            </a:endParaRPr>
          </a:p>
        </p:txBody>
      </p:sp>
      <p:sp>
        <p:nvSpPr>
          <p:cNvPr id="14" name="Rectangle 7"/>
          <p:cNvSpPr/>
          <p:nvPr/>
        </p:nvSpPr>
        <p:spPr bwMode="auto">
          <a:xfrm>
            <a:off x="4004192" y="1945704"/>
            <a:ext cx="3768208" cy="4122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1800">
              <a:latin typeface="Arial" pitchFamily="34" charset="0"/>
            </a:endParaRPr>
          </a:p>
        </p:txBody>
      </p:sp>
      <p:sp>
        <p:nvSpPr>
          <p:cNvPr id="15" name="Rectangle 7"/>
          <p:cNvSpPr/>
          <p:nvPr/>
        </p:nvSpPr>
        <p:spPr bwMode="auto">
          <a:xfrm>
            <a:off x="4004192" y="2403618"/>
            <a:ext cx="4492108" cy="4122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1800">
              <a:latin typeface="Arial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90AD3A6-37B2-46A9-8686-C2C9DECE7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Country </a:t>
            </a:r>
            <a:r>
              <a:rPr lang="de-AT" dirty="0" err="1" smtClean="0"/>
              <a:t>biases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568" y="1158541"/>
            <a:ext cx="2494709" cy="3353056"/>
          </a:xfrm>
        </p:spPr>
        <p:txBody>
          <a:bodyPr/>
          <a:lstStyle/>
          <a:p>
            <a:pPr marL="85725" indent="-85725"/>
            <a:r>
              <a:rPr lang="en-GB" sz="1400" dirty="0" smtClean="0"/>
              <a:t> We observe very small home country size bias</a:t>
            </a:r>
          </a:p>
          <a:p>
            <a:pPr marL="85725" indent="-85725"/>
            <a:endParaRPr lang="en-GB" sz="1400" dirty="0" smtClean="0"/>
          </a:p>
          <a:p>
            <a:pPr marL="85725" indent="-85725"/>
            <a:r>
              <a:rPr lang="en-GB" sz="1400" dirty="0" smtClean="0"/>
              <a:t> DOI measures are biased towards English </a:t>
            </a:r>
            <a:r>
              <a:rPr lang="en-GB" sz="1400" dirty="0" smtClean="0"/>
              <a:t>speaking </a:t>
            </a:r>
            <a:r>
              <a:rPr lang="en-GB" sz="1400" dirty="0" smtClean="0"/>
              <a:t>and English proficient </a:t>
            </a:r>
            <a:r>
              <a:rPr lang="en-GB" sz="1400" dirty="0" smtClean="0"/>
              <a:t>countries </a:t>
            </a:r>
            <a:endParaRPr lang="en-GB" sz="1400" dirty="0" smtClean="0"/>
          </a:p>
          <a:p>
            <a:pPr marL="0" indent="0">
              <a:buNone/>
            </a:pPr>
            <a:endParaRPr lang="en-GB" sz="1400" dirty="0" smtClean="0"/>
          </a:p>
          <a:p>
            <a:pPr marL="85725" indent="-85725"/>
            <a:r>
              <a:rPr lang="en-GB" sz="1400" dirty="0" smtClean="0"/>
              <a:t> Language biases do not compromise predictive validity and can be controlled with dummy variable for English native language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27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Inhaltsplatzhalter 6"/>
          <p:cNvGraphicFramePr>
            <a:graphicFrameLocks/>
          </p:cNvGraphicFramePr>
          <p:nvPr/>
        </p:nvGraphicFramePr>
        <p:xfrm>
          <a:off x="3211275" y="0"/>
          <a:ext cx="5392975" cy="51371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042904">
                  <a:extLst>
                    <a:ext uri="{9D8B030D-6E8A-4147-A177-3AD203B41FA5}">
                      <a16:colId xmlns:a16="http://schemas.microsoft.com/office/drawing/2014/main" val="667663218"/>
                    </a:ext>
                  </a:extLst>
                </a:gridCol>
                <a:gridCol w="671840">
                  <a:extLst>
                    <a:ext uri="{9D8B030D-6E8A-4147-A177-3AD203B41FA5}">
                      <a16:colId xmlns:a16="http://schemas.microsoft.com/office/drawing/2014/main" val="473403235"/>
                    </a:ext>
                  </a:extLst>
                </a:gridCol>
                <a:gridCol w="671840">
                  <a:extLst>
                    <a:ext uri="{9D8B030D-6E8A-4147-A177-3AD203B41FA5}">
                      <a16:colId xmlns:a16="http://schemas.microsoft.com/office/drawing/2014/main" val="1288968804"/>
                    </a:ext>
                  </a:extLst>
                </a:gridCol>
                <a:gridCol w="671840">
                  <a:extLst>
                    <a:ext uri="{9D8B030D-6E8A-4147-A177-3AD203B41FA5}">
                      <a16:colId xmlns:a16="http://schemas.microsoft.com/office/drawing/2014/main" val="2418964177"/>
                    </a:ext>
                  </a:extLst>
                </a:gridCol>
                <a:gridCol w="671840">
                  <a:extLst>
                    <a:ext uri="{9D8B030D-6E8A-4147-A177-3AD203B41FA5}">
                      <a16:colId xmlns:a16="http://schemas.microsoft.com/office/drawing/2014/main" val="154586020"/>
                    </a:ext>
                  </a:extLst>
                </a:gridCol>
                <a:gridCol w="662711">
                  <a:extLst>
                    <a:ext uri="{9D8B030D-6E8A-4147-A177-3AD203B41FA5}">
                      <a16:colId xmlns:a16="http://schemas.microsoft.com/office/drawing/2014/main" val="3888531038"/>
                    </a:ext>
                  </a:extLst>
                </a:gridCol>
              </a:tblGrid>
              <a:tr h="1712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globaltrends DOI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68298"/>
                  </a:ext>
                </a:extLst>
              </a:tr>
              <a:tr h="1712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(4)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(5)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(6)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(7)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(8)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41929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0.371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0.224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0.223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0.370</a:t>
                      </a:r>
                      <a:r>
                        <a:rPr lang="en-US" sz="700" baseline="30000" dirty="0">
                          <a:effectLst/>
                        </a:rPr>
                        <a:t>***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0.427</a:t>
                      </a:r>
                      <a:r>
                        <a:rPr lang="en-US" sz="700" baseline="30000" dirty="0">
                          <a:effectLst/>
                        </a:rPr>
                        <a:t>***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5423061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311870788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GDP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1747590593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0.008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2846781967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GDP/capita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0.332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455082547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0.001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2598855357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Internet usage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0.077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863407609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0.605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2415563037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English proficiency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0.054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189601771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0.190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213985952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English as official language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0.187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9926536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0.019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284259412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 x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GDP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-0.034</a:t>
                      </a:r>
                      <a:r>
                        <a:rPr lang="en-US" sz="700" baseline="30000">
                          <a:effectLst/>
                        </a:rPr>
                        <a:t>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201646853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0.034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3156489778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 x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GDP/capita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0.053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602916602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0.521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2084466282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 x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Internet usage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0.092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1183204070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0.506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3443357249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 x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English proficiency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-0.185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3141611987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1779301439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 x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English as official language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-0.236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57363355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353515040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Constant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0.057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0.110</a:t>
                      </a:r>
                      <a:r>
                        <a:rPr lang="en-US" sz="700" baseline="30000">
                          <a:effectLst/>
                        </a:rPr>
                        <a:t>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0.238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0.217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0.086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2360111292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0.521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0.077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0.002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0.326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637204"/>
                  </a:ext>
                </a:extLst>
              </a:tr>
              <a:tr h="17123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Observations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1,096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1,096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1,098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1,089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1,099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03916062"/>
                  </a:ext>
                </a:extLst>
              </a:tr>
              <a:tr h="17123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Dataset fixed effects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Included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20537"/>
                  </a:ext>
                </a:extLst>
              </a:tr>
              <a:tr h="17123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</a:t>
                      </a:r>
                      <a:r>
                        <a:rPr lang="en-US" sz="700" baseline="30000">
                          <a:effectLst/>
                        </a:rPr>
                        <a:t>2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0.161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0.161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0.152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0.171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0.164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310355254"/>
                  </a:ext>
                </a:extLst>
              </a:tr>
              <a:tr h="17123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Adjusted R</a:t>
                      </a:r>
                      <a:r>
                        <a:rPr lang="en-US" sz="700" baseline="30000" dirty="0">
                          <a:effectLst/>
                        </a:rPr>
                        <a:t>2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0.157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0.157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0.148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0.167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0.161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295629"/>
                  </a:ext>
                </a:extLst>
              </a:tr>
            </a:tbl>
          </a:graphicData>
        </a:graphic>
      </p:graphicFrame>
      <p:sp>
        <p:nvSpPr>
          <p:cNvPr id="11" name="Rectangle 7"/>
          <p:cNvSpPr/>
          <p:nvPr/>
        </p:nvSpPr>
        <p:spPr bwMode="auto">
          <a:xfrm>
            <a:off x="3181686" y="2375065"/>
            <a:ext cx="5422564" cy="17278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18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90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country biases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58D1D48-5397-47AA-A768-78433F763954}"/>
              </a:ext>
            </a:extLst>
          </p:cNvPr>
          <p:cNvGrpSpPr/>
          <p:nvPr/>
        </p:nvGrpSpPr>
        <p:grpSpPr>
          <a:xfrm>
            <a:off x="1216741" y="915565"/>
            <a:ext cx="7242328" cy="3581935"/>
            <a:chOff x="684212" y="1102657"/>
            <a:chExt cx="7242328" cy="3581935"/>
          </a:xfrm>
        </p:grpSpPr>
        <p:pic>
          <p:nvPicPr>
            <p:cNvPr id="9" name="Content Placeholder 6">
              <a:extLst>
                <a:ext uri="{FF2B5EF4-FFF2-40B4-BE49-F238E27FC236}">
                  <a16:creationId xmlns:a16="http://schemas.microsoft.com/office/drawing/2014/main" id="{76F66AF4-8943-46FF-9DE6-BE88C50A1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4212" y="1120722"/>
              <a:ext cx="36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Content Placeholder 6">
              <a:extLst>
                <a:ext uri="{FF2B5EF4-FFF2-40B4-BE49-F238E27FC236}">
                  <a16:creationId xmlns:a16="http://schemas.microsoft.com/office/drawing/2014/main" id="{14B51F65-5153-4433-ACEE-481F2FBBD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05376" y="1102657"/>
              <a:ext cx="36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Content Placeholder 6">
              <a:extLst>
                <a:ext uri="{FF2B5EF4-FFF2-40B4-BE49-F238E27FC236}">
                  <a16:creationId xmlns:a16="http://schemas.microsoft.com/office/drawing/2014/main" id="{4D37FC7F-8F07-45EA-BC1A-6D431222D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4212" y="2884592"/>
              <a:ext cx="36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Content Placeholder 6">
              <a:extLst>
                <a:ext uri="{FF2B5EF4-FFF2-40B4-BE49-F238E27FC236}">
                  <a16:creationId xmlns:a16="http://schemas.microsoft.com/office/drawing/2014/main" id="{31776E7D-482C-42B0-AD94-9C5F8E2F6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26540" y="2884592"/>
              <a:ext cx="36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53220139-651C-46D9-A7D7-137AE87B3079}"/>
                </a:ext>
              </a:extLst>
            </p:cNvPr>
            <p:cNvSpPr/>
            <p:nvPr/>
          </p:nvSpPr>
          <p:spPr>
            <a:xfrm>
              <a:off x="1247046" y="1120722"/>
              <a:ext cx="24743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Home country size (GDP)</a:t>
              </a: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C27D9E0D-006C-45FD-A4A6-B2420ADCF7C6}"/>
                </a:ext>
              </a:extLst>
            </p:cNvPr>
            <p:cNvSpPr/>
            <p:nvPr/>
          </p:nvSpPr>
          <p:spPr>
            <a:xfrm>
              <a:off x="5346995" y="1120722"/>
              <a:ext cx="15167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Internet usage</a:t>
              </a: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436A4873-8CDC-412E-AD26-35A96CB16EF9}"/>
                </a:ext>
              </a:extLst>
            </p:cNvPr>
            <p:cNvSpPr/>
            <p:nvPr/>
          </p:nvSpPr>
          <p:spPr>
            <a:xfrm>
              <a:off x="5403425" y="2937819"/>
              <a:ext cx="14462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English native</a:t>
              </a: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F71FEC53-9B0A-46DC-A5C8-E97666D2941C}"/>
                </a:ext>
              </a:extLst>
            </p:cNvPr>
            <p:cNvSpPr/>
            <p:nvPr/>
          </p:nvSpPr>
          <p:spPr>
            <a:xfrm>
              <a:off x="1551104" y="2937818"/>
              <a:ext cx="18662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English proficiency</a:t>
              </a:r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990AD3A6-37B2-46A9-8686-C2C9DECE7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Firm </a:t>
            </a:r>
            <a:r>
              <a:rPr lang="de-AT" dirty="0" err="1" smtClean="0"/>
              <a:t>biases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29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16568" y="1158541"/>
            <a:ext cx="2412580" cy="3353056"/>
          </a:xfrm>
        </p:spPr>
        <p:txBody>
          <a:bodyPr/>
          <a:lstStyle/>
          <a:p>
            <a:pPr marL="85725" indent="-85725"/>
            <a:r>
              <a:rPr lang="en-GB" sz="1400" dirty="0" smtClean="0"/>
              <a:t> We observe </a:t>
            </a:r>
            <a:r>
              <a:rPr lang="en-GB" sz="1400" dirty="0" smtClean="0"/>
              <a:t>a small bias for firm size</a:t>
            </a:r>
            <a:endParaRPr lang="en-GB" sz="1400" dirty="0" smtClean="0"/>
          </a:p>
          <a:p>
            <a:pPr marL="85725" indent="-85725"/>
            <a:endParaRPr lang="en-GB" sz="1400" dirty="0" smtClean="0"/>
          </a:p>
          <a:p>
            <a:pPr marL="85725" indent="-85725"/>
            <a:r>
              <a:rPr lang="en-GB" sz="1400" dirty="0" smtClean="0"/>
              <a:t> DOI measures </a:t>
            </a:r>
            <a:r>
              <a:rPr lang="en-GB" sz="1400" dirty="0" smtClean="0"/>
              <a:t>not affected by B2B operations and exposure to China</a:t>
            </a:r>
            <a:endParaRPr lang="en-GB" sz="1400" dirty="0" smtClean="0"/>
          </a:p>
          <a:p>
            <a:pPr marL="0" indent="0">
              <a:buNone/>
            </a:pPr>
            <a:endParaRPr lang="en-GB" sz="1400" dirty="0" smtClean="0"/>
          </a:p>
          <a:p>
            <a:pPr marL="85725" indent="-85725"/>
            <a:r>
              <a:rPr lang="en-GB" sz="1400" dirty="0" smtClean="0"/>
              <a:t> Size bias does not compromise predictive validity and can be controlled with firm size controls</a:t>
            </a:r>
            <a:endParaRPr lang="en-GB" sz="1400" dirty="0"/>
          </a:p>
        </p:txBody>
      </p:sp>
      <p:graphicFrame>
        <p:nvGraphicFramePr>
          <p:cNvPr id="10" name="Inhaltsplatzhalter 6"/>
          <p:cNvGraphicFramePr>
            <a:graphicFrameLocks/>
          </p:cNvGraphicFramePr>
          <p:nvPr/>
        </p:nvGraphicFramePr>
        <p:xfrm>
          <a:off x="3181685" y="8"/>
          <a:ext cx="5422564" cy="51371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054113">
                  <a:extLst>
                    <a:ext uri="{9D8B030D-6E8A-4147-A177-3AD203B41FA5}">
                      <a16:colId xmlns:a16="http://schemas.microsoft.com/office/drawing/2014/main" val="3925324673"/>
                    </a:ext>
                  </a:extLst>
                </a:gridCol>
                <a:gridCol w="675526">
                  <a:extLst>
                    <a:ext uri="{9D8B030D-6E8A-4147-A177-3AD203B41FA5}">
                      <a16:colId xmlns:a16="http://schemas.microsoft.com/office/drawing/2014/main" val="1070289178"/>
                    </a:ext>
                  </a:extLst>
                </a:gridCol>
                <a:gridCol w="675526">
                  <a:extLst>
                    <a:ext uri="{9D8B030D-6E8A-4147-A177-3AD203B41FA5}">
                      <a16:colId xmlns:a16="http://schemas.microsoft.com/office/drawing/2014/main" val="1721208"/>
                    </a:ext>
                  </a:extLst>
                </a:gridCol>
                <a:gridCol w="675526">
                  <a:extLst>
                    <a:ext uri="{9D8B030D-6E8A-4147-A177-3AD203B41FA5}">
                      <a16:colId xmlns:a16="http://schemas.microsoft.com/office/drawing/2014/main" val="2284647720"/>
                    </a:ext>
                  </a:extLst>
                </a:gridCol>
                <a:gridCol w="675526">
                  <a:extLst>
                    <a:ext uri="{9D8B030D-6E8A-4147-A177-3AD203B41FA5}">
                      <a16:colId xmlns:a16="http://schemas.microsoft.com/office/drawing/2014/main" val="509736093"/>
                    </a:ext>
                  </a:extLst>
                </a:gridCol>
                <a:gridCol w="666347">
                  <a:extLst>
                    <a:ext uri="{9D8B030D-6E8A-4147-A177-3AD203B41FA5}">
                      <a16:colId xmlns:a16="http://schemas.microsoft.com/office/drawing/2014/main" val="795361433"/>
                    </a:ext>
                  </a:extLst>
                </a:gridCol>
              </a:tblGrid>
              <a:tr h="1712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globaltrends</a:t>
                      </a:r>
                      <a:r>
                        <a:rPr lang="en-US" sz="700" dirty="0">
                          <a:effectLst/>
                        </a:rPr>
                        <a:t> DOI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45479"/>
                  </a:ext>
                </a:extLst>
              </a:tr>
              <a:tr h="1712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(9)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(10)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(11)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(12)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(13)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148495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0.273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0.265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0.280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0.343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0.258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51477130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2256959505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Total sales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0.322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2878724160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4266272957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Number of employees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0.268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3083838584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1958106173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Total assets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0.248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76518955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1278640816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B2B industry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-0.019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1789043918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0.825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2307822241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Exposure to China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-0.097</a:t>
                      </a:r>
                      <a:r>
                        <a:rPr lang="en-US" sz="700" baseline="30000">
                          <a:effectLst/>
                        </a:rPr>
                        <a:t>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72762829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0.043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3427057414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 x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Total sales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0.073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156195524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0.003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886287487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 x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Number of employees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0.104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4263007920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0.001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3477027492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 x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Total assets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0.174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2637193940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AT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0.001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4071821219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 x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B2B industry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-0.097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411471591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0.244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extLst>
                  <a:ext uri="{0D108BD9-81ED-4DB2-BD59-A6C34878D82A}">
                    <a16:rowId xmlns:a16="http://schemas.microsoft.com/office/drawing/2014/main" val="150675611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Traditional DOI x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Exposure to China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-0.022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3738412091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0.547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2747026297"/>
                  </a:ext>
                </a:extLst>
              </a:tr>
              <a:tr h="171238"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Constant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0.265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0.253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0.268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0.300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0.244</a:t>
                      </a:r>
                      <a:r>
                        <a:rPr lang="en-US" sz="700" baseline="30000">
                          <a:effectLst/>
                        </a:rPr>
                        <a:t>***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6061088"/>
                  </a:ext>
                </a:extLst>
              </a:tr>
              <a:tr h="171238">
                <a:tc v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 = 0.000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203124"/>
                  </a:ext>
                </a:extLst>
              </a:tr>
              <a:tr h="17123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Observations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1,077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1,074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1,075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1,093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1,084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56703325"/>
                  </a:ext>
                </a:extLst>
              </a:tr>
              <a:tr h="17123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Dataset fixed effects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Included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465726"/>
                  </a:ext>
                </a:extLst>
              </a:tr>
              <a:tr h="17123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R</a:t>
                      </a:r>
                      <a:r>
                        <a:rPr lang="en-US" sz="700" baseline="30000" dirty="0">
                          <a:effectLst/>
                        </a:rPr>
                        <a:t>2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0.238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0.205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0.174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0.152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0.153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/>
                </a:tc>
                <a:extLst>
                  <a:ext uri="{0D108BD9-81ED-4DB2-BD59-A6C34878D82A}">
                    <a16:rowId xmlns:a16="http://schemas.microsoft.com/office/drawing/2014/main" val="16169093"/>
                  </a:ext>
                </a:extLst>
              </a:tr>
              <a:tr h="17123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Adjusted R</a:t>
                      </a:r>
                      <a:r>
                        <a:rPr lang="en-US" sz="700" baseline="30000">
                          <a:effectLst/>
                        </a:rPr>
                        <a:t>2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0.234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0.202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0.170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0.148</a:t>
                      </a:r>
                      <a:endParaRPr lang="de-AT" sz="7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0.149</a:t>
                      </a:r>
                      <a:endParaRPr lang="de-AT" sz="7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" marR="3366" marT="3366" marB="33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593791"/>
                  </a:ext>
                </a:extLst>
              </a:tr>
            </a:tbl>
          </a:graphicData>
        </a:graphic>
      </p:graphicFrame>
      <p:sp>
        <p:nvSpPr>
          <p:cNvPr id="12" name="Rectangle 7"/>
          <p:cNvSpPr/>
          <p:nvPr/>
        </p:nvSpPr>
        <p:spPr bwMode="auto">
          <a:xfrm>
            <a:off x="3129148" y="2398964"/>
            <a:ext cx="5475101" cy="16920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18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7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3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sz="2800" dirty="0"/>
              <a:t>What does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globaltrends</a:t>
            </a:r>
            <a:r>
              <a:rPr lang="en-US" sz="2800" dirty="0"/>
              <a:t> do?</a:t>
            </a:r>
            <a:endParaRPr lang="de-A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162679" y="2127131"/>
            <a:ext cx="845735" cy="549275"/>
          </a:xfrm>
        </p:spPr>
        <p:txBody>
          <a:bodyPr/>
          <a:lstStyle/>
          <a:p>
            <a:r>
              <a:rPr lang="de-AT" dirty="0"/>
              <a:t>1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64C2A5-F5A8-41FE-9263-07275DC654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 biases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B2C251B9-8297-4686-B6E2-298BBED4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3" y="915565"/>
            <a:ext cx="3600000" cy="1798237"/>
          </a:xfrm>
          <a:prstGeom prst="rect">
            <a:avLst/>
          </a:prstGeom>
        </p:spPr>
      </p:pic>
      <p:pic>
        <p:nvPicPr>
          <p:cNvPr id="19" name="Content Placeholder 6">
            <a:extLst>
              <a:ext uri="{FF2B5EF4-FFF2-40B4-BE49-F238E27FC236}">
                <a16:creationId xmlns:a16="http://schemas.microsoft.com/office/drawing/2014/main" id="{7853FF12-91AD-4631-AF27-CF32374A1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3073" y="915565"/>
            <a:ext cx="36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8EF250C4-7EAA-4C33-ABF9-D015093254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3073" y="2713802"/>
            <a:ext cx="36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83F9D9A8-FE53-4DA7-B767-C26A98564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069" y="2713802"/>
            <a:ext cx="3600000" cy="1798237"/>
          </a:xfrm>
          <a:prstGeom prst="rect">
            <a:avLst/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E0E04873-0BE8-4B4E-8AB8-E6DB1EAA0686}"/>
              </a:ext>
            </a:extLst>
          </p:cNvPr>
          <p:cNvSpPr/>
          <p:nvPr/>
        </p:nvSpPr>
        <p:spPr>
          <a:xfrm>
            <a:off x="6320403" y="938966"/>
            <a:ext cx="545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/>
              <a:t>B2B</a:t>
            </a:r>
            <a:endParaRPr lang="en-GB" dirty="0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171AC1DB-5140-4887-B1B1-E25CC82D4B02}"/>
              </a:ext>
            </a:extLst>
          </p:cNvPr>
          <p:cNvSpPr/>
          <p:nvPr/>
        </p:nvSpPr>
        <p:spPr>
          <a:xfrm>
            <a:off x="1957373" y="2760606"/>
            <a:ext cx="20714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Subsidiaries in China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3EE089AD-5051-4445-A4FD-34E4C161F3E7}"/>
              </a:ext>
            </a:extLst>
          </p:cNvPr>
          <p:cNvSpPr/>
          <p:nvPr/>
        </p:nvSpPr>
        <p:spPr>
          <a:xfrm>
            <a:off x="5823456" y="2754545"/>
            <a:ext cx="1671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Firm size (sales)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63F0DC50-B284-4D12-A3C8-51D0AE3682FD}"/>
              </a:ext>
            </a:extLst>
          </p:cNvPr>
          <p:cNvSpPr/>
          <p:nvPr/>
        </p:nvSpPr>
        <p:spPr>
          <a:xfrm>
            <a:off x="2243734" y="938966"/>
            <a:ext cx="17850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Firm size (assets)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90AD3A6-37B2-46A9-8686-C2C9DECE7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results for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1C3DF29-1D13-4A92-ABE1-732300CF10E8}"/>
              </a:ext>
            </a:extLst>
          </p:cNvPr>
          <p:cNvSpPr/>
          <p:nvPr/>
        </p:nvSpPr>
        <p:spPr>
          <a:xfrm>
            <a:off x="731119" y="4726344"/>
            <a:ext cx="7376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hlinkClick r:id="rId2"/>
              </a:rPr>
              <a:t>https://trends.google.com/trends/explore?geo=CN&amp;q</a:t>
            </a:r>
            <a:r>
              <a:rPr lang="en-US" sz="1000">
                <a:hlinkClick r:id="rId2"/>
              </a:rPr>
              <a:t>=Apple</a:t>
            </a:r>
            <a:r>
              <a:rPr lang="en-US" sz="1000"/>
              <a:t> 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>
                <a:hlinkClick r:id="rId3"/>
              </a:rPr>
              <a:t>https://trends.google.com/trends/explore?geo=CN&amp;q</a:t>
            </a:r>
            <a:r>
              <a:rPr lang="en-US" sz="1000">
                <a:hlinkClick r:id="rId3"/>
              </a:rPr>
              <a:t>=Microsoft</a:t>
            </a:r>
            <a:r>
              <a:rPr lang="en-US" sz="1000"/>
              <a:t> </a:t>
            </a:r>
            <a:endParaRPr lang="en-US" sz="10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DECB8C-348F-4598-AD5C-7B169D2FC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849" y="1046119"/>
            <a:ext cx="2880000" cy="35647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6D8FF67-A8A5-49C7-8BCA-5AA94BC6B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760" y="1046119"/>
            <a:ext cx="2880000" cy="35771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09E441C-2038-405F-97D8-CED96DDE1D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0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results for Russia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A58CAF-0462-4608-A294-966B92990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60" y="1054126"/>
            <a:ext cx="2880000" cy="35691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DBE092B-8676-4C7F-B12F-6BB39CB5D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849" y="1046119"/>
            <a:ext cx="2880000" cy="35747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0674474-8CA4-4CA8-93AB-AB998B0B11E5}"/>
              </a:ext>
            </a:extLst>
          </p:cNvPr>
          <p:cNvSpPr/>
          <p:nvPr/>
        </p:nvSpPr>
        <p:spPr>
          <a:xfrm>
            <a:off x="731119" y="4726344"/>
            <a:ext cx="7376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hlinkClick r:id="rId4"/>
              </a:rPr>
              <a:t>https://trends.google.com/trends/explore?geo=RU&amp;q=Apple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>
                <a:hlinkClick r:id="rId5"/>
              </a:rPr>
              <a:t>https://trends.google.com/trends/explore?geo=RU&amp;q=Microsoft</a:t>
            </a:r>
            <a:r>
              <a:rPr lang="en-US" sz="1000" dirty="0"/>
              <a:t>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9FA5F8B-EDE7-4E70-8A0E-0F0342A36D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6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2C2A8-136D-428B-BBEE-3832C00C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globaltrends</a:t>
            </a:r>
            <a:r>
              <a:rPr lang="en-US"/>
              <a:t> package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C3DBD-B370-48F7-9FCE-1DC1F1598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globaltrends</a:t>
            </a:r>
            <a:r>
              <a:rPr lang="en-US" dirty="0"/>
              <a:t> package allows users to download and analyze the dispersion and development of global trends with data from Google Trends</a:t>
            </a:r>
          </a:p>
          <a:p>
            <a:pPr lvl="1"/>
            <a:r>
              <a:rPr lang="en-US" dirty="0"/>
              <a:t>Functions to download and compute data</a:t>
            </a:r>
          </a:p>
          <a:p>
            <a:pPr lvl="1"/>
            <a:r>
              <a:rPr lang="en-US" dirty="0"/>
              <a:t>Functions to export data</a:t>
            </a:r>
          </a:p>
          <a:p>
            <a:pPr lvl="1"/>
            <a:r>
              <a:rPr lang="en-US" dirty="0"/>
              <a:t>Functions to visualize data</a:t>
            </a:r>
          </a:p>
          <a:p>
            <a:pPr lvl="1"/>
            <a:r>
              <a:rPr lang="en-US" dirty="0"/>
              <a:t>Data storage in SQLite file</a:t>
            </a:r>
          </a:p>
          <a:p>
            <a:r>
              <a:rPr lang="en-US" dirty="0"/>
              <a:t>“One stop solution” to work with data from Google Trends</a:t>
            </a:r>
          </a:p>
          <a:p>
            <a:r>
              <a:rPr lang="en-US" dirty="0"/>
              <a:t>Available on GitHub: </a:t>
            </a:r>
            <a:r>
              <a:rPr lang="en-US" dirty="0">
                <a:hlinkClick r:id="rId2"/>
              </a:rPr>
              <a:t>https://github.com/ha-pu/globaltrends</a:t>
            </a:r>
            <a:r>
              <a:rPr lang="en-US" dirty="0"/>
              <a:t> </a:t>
            </a:r>
          </a:p>
          <a:p>
            <a:r>
              <a:rPr lang="en-US" dirty="0"/>
              <a:t>Code example enclosed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D3ABF8-A933-4829-A29C-19C852C16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C67F088-F5C4-48C7-ADAF-7581FFFAB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075D1F-75FB-4545-A1EE-D8E841B8F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18604C-170D-4859-AC1E-9EB36D9AB5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46FB0-9270-4CFD-A20B-5C6E7D13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Google Trends…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D2257EF-F88F-4677-84AE-679F1ED4B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555" y="915988"/>
            <a:ext cx="6660703" cy="35417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0567B9-059D-4DC4-AEF7-8569231C9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EFE6A0-546E-478A-9C33-09FA584413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D0C3662-68FF-494A-9C43-05E32A85F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1AE0BD6-552A-4134-A4A7-EBAADB862658}"/>
              </a:ext>
            </a:extLst>
          </p:cNvPr>
          <p:cNvSpPr/>
          <p:nvPr/>
        </p:nvSpPr>
        <p:spPr bwMode="auto">
          <a:xfrm>
            <a:off x="720000" y="4788000"/>
            <a:ext cx="7776300" cy="2221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de-AT" sz="1000" dirty="0">
                <a:latin typeface="Arial" pitchFamily="34" charset="0"/>
                <a:hlinkClick r:id="rId3"/>
              </a:rPr>
              <a:t>https://trends.google.com/trends/explore?geo=AT&amp;q=Superbowl</a:t>
            </a:r>
            <a:r>
              <a:rPr lang="de-AT" sz="1000" dirty="0">
                <a:latin typeface="Arial" pitchFamily="34" charset="0"/>
              </a:rPr>
              <a:t>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C7151AF-E735-4DA2-9814-17ED3899B3EC}"/>
              </a:ext>
            </a:extLst>
          </p:cNvPr>
          <p:cNvSpPr/>
          <p:nvPr/>
        </p:nvSpPr>
        <p:spPr bwMode="auto">
          <a:xfrm>
            <a:off x="5688000" y="2772000"/>
            <a:ext cx="180000" cy="1800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AT" sz="1800">
              <a:latin typeface="Arial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8A7D94-1338-4F69-948D-743D1D3723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2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10E50-DD35-4F49-974E-4F93FB58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…normalizes data based on time…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BEC80B-068E-4761-AAAA-9D72CF99C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779" y="915988"/>
            <a:ext cx="6714255" cy="35417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F3AAF-72E5-48D7-975D-88247590E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555C3A8-C892-4AA6-B0E8-3BBAA0540A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68D811-6546-4A4D-9769-F7AA2AFEE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E50D664-C948-4D4B-B5A5-916446EC98AF}"/>
              </a:ext>
            </a:extLst>
          </p:cNvPr>
          <p:cNvSpPr/>
          <p:nvPr/>
        </p:nvSpPr>
        <p:spPr bwMode="auto">
          <a:xfrm>
            <a:off x="720000" y="4788000"/>
            <a:ext cx="7776300" cy="2221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de-AT" sz="1000" dirty="0">
                <a:latin typeface="Arial" pitchFamily="34" charset="0"/>
                <a:hlinkClick r:id="rId3"/>
              </a:rPr>
              <a:t>https://trends.google.com/trends/explore?date=today%205-y&amp;geo=AT&amp;q=Superbowl</a:t>
            </a:r>
            <a:r>
              <a:rPr lang="de-AT" sz="1000" dirty="0">
                <a:latin typeface="Arial" pitchFamily="34" charset="0"/>
              </a:rPr>
              <a:t>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9770F01-8B0D-4652-B547-8814D65462A5}"/>
              </a:ext>
            </a:extLst>
          </p:cNvPr>
          <p:cNvSpPr/>
          <p:nvPr/>
        </p:nvSpPr>
        <p:spPr bwMode="auto">
          <a:xfrm>
            <a:off x="7437600" y="3398400"/>
            <a:ext cx="180000" cy="1800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AT" sz="1800">
              <a:latin typeface="Arial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B96C0F2-7645-4EAD-AAA1-9E95C53479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8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10E50-DD35-4F49-974E-4F93FB58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keyword combination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CBF2CFD-1294-41A0-AB18-EB4BFE92F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876" y="915988"/>
            <a:ext cx="6686061" cy="35417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F3AAF-72E5-48D7-975D-88247590E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555C3A8-C892-4AA6-B0E8-3BBAA0540A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68D811-6546-4A4D-9769-F7AA2AFEE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A76DD77-56E0-4B92-A7D5-EC9CEEEC5E69}"/>
              </a:ext>
            </a:extLst>
          </p:cNvPr>
          <p:cNvSpPr/>
          <p:nvPr/>
        </p:nvSpPr>
        <p:spPr bwMode="auto">
          <a:xfrm>
            <a:off x="720000" y="4788000"/>
            <a:ext cx="7776300" cy="2221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de-AT" sz="1000" dirty="0">
                <a:latin typeface="Arial" pitchFamily="34" charset="0"/>
                <a:hlinkClick r:id="rId3"/>
              </a:rPr>
              <a:t>https://trends.google.com/trends/explore?date=today%205-y&amp;geo=AT&amp;q=Superbowl</a:t>
            </a:r>
            <a:r>
              <a:rPr lang="de-AT" sz="1000" dirty="0">
                <a:latin typeface="Arial" pitchFamily="34" charset="0"/>
              </a:rPr>
              <a:t>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48D145D-8F7C-479C-AB97-AE42CF938448}"/>
              </a:ext>
            </a:extLst>
          </p:cNvPr>
          <p:cNvSpPr/>
          <p:nvPr/>
        </p:nvSpPr>
        <p:spPr bwMode="auto">
          <a:xfrm>
            <a:off x="7488000" y="3700800"/>
            <a:ext cx="180000" cy="1800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AT" sz="1800">
              <a:latin typeface="Arial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88768E2-79FC-449B-9C65-191123212F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2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6BA78-311D-480B-A3F2-CC3882DB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re-normalization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9D0335-6F66-472C-9CDE-8D7D17A7C0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globaltrends</a:t>
                </a:r>
                <a:r>
                  <a:rPr lang="en-US" dirty="0"/>
                  <a:t> re-normalizes data from Google Trends</a:t>
                </a:r>
              </a:p>
              <a:p>
                <a:pPr lvl="1"/>
                <a:r>
                  <a:rPr lang="en-US" dirty="0"/>
                  <a:t>„Object“ keyword and „control“ keywords</a:t>
                </a:r>
              </a:p>
              <a:p>
                <a:pPr lvl="1"/>
                <a:r>
                  <a:rPr lang="en-US" dirty="0"/>
                  <a:t>Data not relative to search query but control keywords</a:t>
                </a:r>
              </a:p>
              <a:p>
                <a:pPr lvl="1"/>
                <a:r>
                  <a:rPr lang="en-US" dirty="0"/>
                  <a:t>Up to five keywords that mirror „standard“ internet usage</a:t>
                </a:r>
              </a:p>
              <a:p>
                <a:pPr lvl="1"/>
                <a:r>
                  <a:rPr lang="en-US" dirty="0"/>
                  <a:t>Examples: </a:t>
                </a:r>
                <a:r>
                  <a:rPr lang="en-US" dirty="0" err="1"/>
                  <a:t>gmail</a:t>
                </a:r>
                <a:r>
                  <a:rPr lang="en-US" dirty="0"/>
                  <a:t>, maps, translate, </a:t>
                </a:r>
                <a:r>
                  <a:rPr lang="en-US" dirty="0" err="1"/>
                  <a:t>wikipedia</a:t>
                </a:r>
                <a:r>
                  <a:rPr lang="en-US" dirty="0"/>
                  <a:t>, </a:t>
                </a:r>
                <a:r>
                  <a:rPr lang="en-US" dirty="0" err="1"/>
                  <a:t>youtube</a:t>
                </a:r>
                <a:endParaRPr lang="en-US" dirty="0"/>
              </a:p>
              <a:p>
                <a:r>
                  <a:rPr lang="en-US" dirty="0"/>
                  <a:t>Users set their own control keywords</a:t>
                </a:r>
              </a:p>
              <a:p>
                <a:pPr lvl="1"/>
                <a:r>
                  <a:rPr lang="en-US" dirty="0"/>
                  <a:t>Control keywords worked well so far</a:t>
                </a:r>
              </a:p>
              <a:p>
                <a:pPr lvl="1"/>
                <a:r>
                  <a:rPr lang="en-US" dirty="0"/>
                  <a:t>But control keywords are context-dependent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𝑠𝑒𝑎𝑟𝑐h</m:t>
                          </m:r>
                          <m: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𝑠𝑐𝑜𝑟𝑒</m:t>
                          </m:r>
                        </m:e>
                        <m:sub>
                          <m: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𝑠𝑒𝑎𝑟𝑐h</m:t>
                              </m:r>
                              <m: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𝑣𝑜𝑙𝑢𝑚𝑒</m:t>
                              </m:r>
                            </m:e>
                            <m:sub>
                              <m: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𝑠𝑒𝑎𝑟𝑐h</m:t>
                                  </m:r>
                                  <m: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𝑣𝑜𝑙𝑢𝑚𝑒</m:t>
                                  </m:r>
                                </m:e>
                                <m:sub>
                                  <m: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Built-in time-series adjustments</a:t>
                </a:r>
              </a:p>
              <a:p>
                <a:pPr lvl="1"/>
                <a:r>
                  <a:rPr lang="en-US" dirty="0" smtClean="0"/>
                  <a:t>Seasonal adjusted data</a:t>
                </a:r>
              </a:p>
              <a:p>
                <a:pPr lvl="1"/>
                <a:r>
                  <a:rPr lang="en-US" dirty="0" smtClean="0"/>
                  <a:t>Trend-only data</a:t>
                </a:r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9D0335-6F66-472C-9CDE-8D7D17A7C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3" t="-861" b="-877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1419AC-AC5A-477D-9A70-9FDEF1D27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2B4DDA7-20BB-48C9-9AC1-CF224C1FA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EF20BC-D1FB-4F89-A8CD-3EB05C52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33E3C4-5F6B-48F3-8597-49D6838DB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6BA78-311D-480B-A3F2-CC3882DB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measures for internationalization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9D0335-6F66-472C-9CDE-8D7D17A7C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 of internationalization: dispersion of search scores</a:t>
            </a:r>
          </a:p>
          <a:p>
            <a:pPr lvl="1"/>
            <a:r>
              <a:rPr lang="en-US" dirty="0"/>
              <a:t>Indicator for equality of search volumes across locations</a:t>
            </a:r>
          </a:p>
          <a:p>
            <a:pPr lvl="1"/>
            <a:r>
              <a:rPr lang="en-US" dirty="0"/>
              <a:t>Inverted Gini coefficient</a:t>
            </a:r>
          </a:p>
          <a:p>
            <a:pPr lvl="1"/>
            <a:r>
              <a:rPr lang="en-US" dirty="0"/>
              <a:t>Inverted Herfindahl index</a:t>
            </a:r>
          </a:p>
          <a:p>
            <a:pPr lvl="1"/>
            <a:r>
              <a:rPr lang="en-US" dirty="0"/>
              <a:t>Inverted entropy</a:t>
            </a:r>
          </a:p>
          <a:p>
            <a:pPr lvl="1"/>
            <a:r>
              <a:rPr lang="en-US" dirty="0"/>
              <a:t>Unweighted data</a:t>
            </a:r>
          </a:p>
          <a:p>
            <a:r>
              <a:rPr lang="en-US" dirty="0"/>
              <a:t>Volume of internationalization: global search scores</a:t>
            </a:r>
          </a:p>
          <a:p>
            <a:pPr lvl="1"/>
            <a:r>
              <a:rPr lang="en-US" dirty="0"/>
              <a:t>Indicator for total amount of search volumes</a:t>
            </a:r>
          </a:p>
          <a:p>
            <a:pPr lvl="1"/>
            <a:r>
              <a:rPr lang="en-US" dirty="0"/>
              <a:t>Weighted data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1419AC-AC5A-477D-9A70-9FDEF1D27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A89AE-ACA0-4717-B0BB-5A5FF89EF80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2B4DDA7-20BB-48C9-9AC1-CF224C1FA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EF20BC-D1FB-4F89-A8CD-3EB05C52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C16A03-C20C-47D9-A002-04939DD312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750" y="114988"/>
            <a:ext cx="6222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hrstuhl-Präsentation quer">
  <a:themeElements>
    <a:clrScheme name="Lehrstuhl-Präsentation qu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ehrstuhl-Präsentation quer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>
        <a:defPPr algn="ctr">
          <a:defRPr sz="1800"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hrstuhl-Präsentation qu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-Präsentation quer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hrstuhl-Präsentation quer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-Präsentation quer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-Präsentation qu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-Präsentation qu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-Präsentation qu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1292</Words>
  <Application>Microsoft Office PowerPoint</Application>
  <PresentationFormat>Bildschirmpräsentation (16:9)</PresentationFormat>
  <Paragraphs>426</Paragraphs>
  <Slides>32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4" baseType="lpstr">
      <vt:lpstr>Arial</vt:lpstr>
      <vt:lpstr>Arial Narrow</vt:lpstr>
      <vt:lpstr>Calibri</vt:lpstr>
      <vt:lpstr>Cambria Math</vt:lpstr>
      <vt:lpstr>Courier New</vt:lpstr>
      <vt:lpstr>Garamond</vt:lpstr>
      <vt:lpstr>Symbol</vt:lpstr>
      <vt:lpstr>Tahoma</vt:lpstr>
      <vt:lpstr>Times New Roman</vt:lpstr>
      <vt:lpstr>Verdana</vt:lpstr>
      <vt:lpstr>Wingdings</vt:lpstr>
      <vt:lpstr>Lehrstuhl-Präsentation quer</vt:lpstr>
      <vt:lpstr>Let Me Google That for You Measuring global trends using Google Trends </vt:lpstr>
      <vt:lpstr>Agenda</vt:lpstr>
      <vt:lpstr>PowerPoint-Präsentation</vt:lpstr>
      <vt:lpstr>The globaltrends package</vt:lpstr>
      <vt:lpstr>Google Trends…</vt:lpstr>
      <vt:lpstr>…normalizes data based on time…</vt:lpstr>
      <vt:lpstr>…and keyword combination</vt:lpstr>
      <vt:lpstr>Solution: re-normalization</vt:lpstr>
      <vt:lpstr>Two measures for internationalization</vt:lpstr>
      <vt:lpstr>globaltrends workflow</vt:lpstr>
      <vt:lpstr>PowerPoint-Präsentation</vt:lpstr>
      <vt:lpstr>Internationalization of firms</vt:lpstr>
      <vt:lpstr>Internationalization of products</vt:lpstr>
      <vt:lpstr>Internationalization of individuals</vt:lpstr>
      <vt:lpstr>Internationalization of non-corporate organizations</vt:lpstr>
      <vt:lpstr>Internationalization of trends and phenomena</vt:lpstr>
      <vt:lpstr>Within-country dispersion</vt:lpstr>
      <vt:lpstr>Event studies</vt:lpstr>
      <vt:lpstr>PowerPoint-Präsentation</vt:lpstr>
      <vt:lpstr>Why you should care about globaltrends…</vt:lpstr>
      <vt:lpstr>Thank you!</vt:lpstr>
      <vt:lpstr>PowerPoint-Präsentation</vt:lpstr>
      <vt:lpstr>PowerPoint-Präsentation</vt:lpstr>
      <vt:lpstr>Fidget Spinner example DOI vs. VOI</vt:lpstr>
      <vt:lpstr>Predictive Robustness </vt:lpstr>
      <vt:lpstr>Predictive Robustness</vt:lpstr>
      <vt:lpstr>Country biases</vt:lpstr>
      <vt:lpstr>Home country biases</vt:lpstr>
      <vt:lpstr>Firm biases</vt:lpstr>
      <vt:lpstr>Firm biases</vt:lpstr>
      <vt:lpstr>Google Trends results for China</vt:lpstr>
      <vt:lpstr>Google Trends results for Russia</vt:lpstr>
    </vt:vector>
  </TitlesOfParts>
  <Company>WU Vienna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Institute for International Business</dc:title>
  <dc:creator>moritz.putzhammer@wu.ac.at</dc:creator>
  <cp:lastModifiedBy>Puhr, Harald</cp:lastModifiedBy>
  <cp:revision>3000</cp:revision>
  <cp:lastPrinted>2015-10-21T10:29:36Z</cp:lastPrinted>
  <dcterms:created xsi:type="dcterms:W3CDTF">2010-08-08T14:54:26Z</dcterms:created>
  <dcterms:modified xsi:type="dcterms:W3CDTF">2021-06-29T08:40:43Z</dcterms:modified>
</cp:coreProperties>
</file>